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19"/>
  </p:notesMasterIdLst>
  <p:handoutMasterIdLst>
    <p:handoutMasterId r:id="rId20"/>
  </p:handoutMasterIdLst>
  <p:sldIdLst>
    <p:sldId id="256" r:id="rId2"/>
    <p:sldId id="2029" r:id="rId3"/>
    <p:sldId id="2031" r:id="rId4"/>
    <p:sldId id="2042" r:id="rId5"/>
    <p:sldId id="2041" r:id="rId6"/>
    <p:sldId id="2032" r:id="rId7"/>
    <p:sldId id="2035" r:id="rId8"/>
    <p:sldId id="2036" r:id="rId9"/>
    <p:sldId id="2038" r:id="rId10"/>
    <p:sldId id="2043" r:id="rId11"/>
    <p:sldId id="2037" r:id="rId12"/>
    <p:sldId id="2039" r:id="rId13"/>
    <p:sldId id="2028" r:id="rId14"/>
    <p:sldId id="2045" r:id="rId15"/>
    <p:sldId id="2044" r:id="rId16"/>
    <p:sldId id="2040" r:id="rId17"/>
    <p:sldId id="2046" r:id="rId18"/>
  </p:sldIdLst>
  <p:sldSz cx="12192000" cy="6858000"/>
  <p:notesSz cx="6858000" cy="9144000"/>
  <p:embeddedFontLst>
    <p:embeddedFont>
      <p:font typeface="Cambria Math" panose="02040503050406030204" pitchFamily="18" charset="0"/>
      <p:regular r:id="rId21"/>
    </p:embeddedFont>
    <p:embeddedFont>
      <p:font typeface="Open Sans" panose="020B0606030504020204" pitchFamily="34" charset="0"/>
      <p:regular r:id="rId22"/>
      <p:bold r:id="rId23"/>
      <p:italic r:id="rId24"/>
      <p:boldItalic r:id="rId25"/>
    </p:embeddedFont>
    <p:embeddedFont>
      <p:font typeface="Open Sans bold" panose="020B0706030804020204" pitchFamily="34" charset="0"/>
      <p:regular r:id="rId26"/>
      <p:bold r:id="rId27"/>
      <p:italic r:id="rId28"/>
      <p:bold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2029"/>
            <p14:sldId id="2031"/>
            <p14:sldId id="2042"/>
            <p14:sldId id="2041"/>
            <p14:sldId id="2032"/>
            <p14:sldId id="2035"/>
            <p14:sldId id="2036"/>
            <p14:sldId id="2038"/>
            <p14:sldId id="2043"/>
            <p14:sldId id="2037"/>
            <p14:sldId id="2039"/>
            <p14:sldId id="2028"/>
            <p14:sldId id="2045"/>
            <p14:sldId id="2044"/>
            <p14:sldId id="2040"/>
            <p14:sldId id="204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autoAdjust="0"/>
    <p:restoredTop sz="96327" autoAdjust="0"/>
  </p:normalViewPr>
  <p:slideViewPr>
    <p:cSldViewPr snapToGrid="0" showGuides="1">
      <p:cViewPr varScale="1">
        <p:scale>
          <a:sx n="109" d="100"/>
          <a:sy n="109" d="100"/>
        </p:scale>
        <p:origin x="216" y="496"/>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commentAuthors" Target="commentAuthor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5/17/24</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5/17/24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7.emf"/><Relationship Id="rId7"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11.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6.emf"/><Relationship Id="rId7" Type="http://schemas.openxmlformats.org/officeDocument/2006/relationships/image" Target="../media/image7.emf"/><Relationship Id="rId2"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image" Target="../media/image38.emf"/><Relationship Id="rId5" Type="http://schemas.openxmlformats.org/officeDocument/2006/relationships/image" Target="../media/image29.png"/><Relationship Id="rId4" Type="http://schemas.openxmlformats.org/officeDocument/2006/relationships/image" Target="../media/image28.emf"/><Relationship Id="rId9" Type="http://schemas.openxmlformats.org/officeDocument/2006/relationships/image" Target="../media/image11.emf"/></Relationships>
</file>

<file path=ppt/slides/_rels/slide1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oleObject" Target="../embeddings/oleObject1.bin"/><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45.emf"/><Relationship Id="rId18" Type="http://schemas.openxmlformats.org/officeDocument/2006/relationships/image" Target="NULL"/><Relationship Id="rId3" Type="http://schemas.openxmlformats.org/officeDocument/2006/relationships/image" Target="../media/image40.emf"/><Relationship Id="rId7" Type="http://schemas.openxmlformats.org/officeDocument/2006/relationships/image" Target="../media/image42.emf"/><Relationship Id="rId12" Type="http://schemas.openxmlformats.org/officeDocument/2006/relationships/oleObject" Target="../embeddings/oleObject7.bin"/><Relationship Id="rId17" Type="http://schemas.openxmlformats.org/officeDocument/2006/relationships/image" Target="../media/image47.emf"/><Relationship Id="rId2" Type="http://schemas.openxmlformats.org/officeDocument/2006/relationships/oleObject" Target="../embeddings/oleObject2.bin"/><Relationship Id="rId16" Type="http://schemas.openxmlformats.org/officeDocument/2006/relationships/oleObject" Target="../embeddings/oleObject9.bin"/><Relationship Id="rId1" Type="http://schemas.openxmlformats.org/officeDocument/2006/relationships/slideLayout" Target="../slideLayouts/slideLayout4.xml"/><Relationship Id="rId6" Type="http://schemas.openxmlformats.org/officeDocument/2006/relationships/oleObject" Target="../embeddings/oleObject4.bin"/><Relationship Id="rId11" Type="http://schemas.openxmlformats.org/officeDocument/2006/relationships/image" Target="../media/image44.emf"/><Relationship Id="rId5" Type="http://schemas.openxmlformats.org/officeDocument/2006/relationships/image" Target="../media/image41.emf"/><Relationship Id="rId15" Type="http://schemas.openxmlformats.org/officeDocument/2006/relationships/image" Target="../media/image46.e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43.emf"/><Relationship Id="rId14" Type="http://schemas.openxmlformats.org/officeDocument/2006/relationships/oleObject" Target="../embeddings/oleObject8.bin"/></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image" Target="../media/image47.emf"/><Relationship Id="rId3" Type="http://schemas.openxmlformats.org/officeDocument/2006/relationships/image" Target="../media/image42.emf"/><Relationship Id="rId7" Type="http://schemas.openxmlformats.org/officeDocument/2006/relationships/image" Target="../media/image44.emf"/><Relationship Id="rId12" Type="http://schemas.openxmlformats.org/officeDocument/2006/relationships/oleObject" Target="../embeddings/oleObject15.bin"/><Relationship Id="rId2" Type="http://schemas.openxmlformats.org/officeDocument/2006/relationships/oleObject" Target="../embeddings/oleObject10.bin"/><Relationship Id="rId1" Type="http://schemas.openxmlformats.org/officeDocument/2006/relationships/slideLayout" Target="../slideLayouts/slideLayout4.xml"/><Relationship Id="rId6" Type="http://schemas.openxmlformats.org/officeDocument/2006/relationships/oleObject" Target="../embeddings/oleObject12.bin"/><Relationship Id="rId11" Type="http://schemas.openxmlformats.org/officeDocument/2006/relationships/image" Target="../media/image46.emf"/><Relationship Id="rId5" Type="http://schemas.openxmlformats.org/officeDocument/2006/relationships/image" Target="../media/image43.emf"/><Relationship Id="rId15" Type="http://schemas.openxmlformats.org/officeDocument/2006/relationships/image" Target="../media/image48.emf"/><Relationship Id="rId10" Type="http://schemas.openxmlformats.org/officeDocument/2006/relationships/oleObject" Target="../embeddings/oleObject14.bin"/><Relationship Id="rId4" Type="http://schemas.openxmlformats.org/officeDocument/2006/relationships/oleObject" Target="../embeddings/oleObject11.bin"/><Relationship Id="rId9" Type="http://schemas.openxmlformats.org/officeDocument/2006/relationships/image" Target="../media/image45.emf"/><Relationship Id="rId14" Type="http://schemas.openxmlformats.org/officeDocument/2006/relationships/image" Target="../media/image48.png"/></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54.emf"/><Relationship Id="rId3" Type="http://schemas.openxmlformats.org/officeDocument/2006/relationships/image" Target="../media/image49.emf"/><Relationship Id="rId7" Type="http://schemas.openxmlformats.org/officeDocument/2006/relationships/image" Target="../media/image51.emf"/><Relationship Id="rId12" Type="http://schemas.openxmlformats.org/officeDocument/2006/relationships/oleObject" Target="../embeddings/oleObject21.bin"/><Relationship Id="rId17" Type="http://schemas.openxmlformats.org/officeDocument/2006/relationships/image" Target="../media/image56.emf"/><Relationship Id="rId2" Type="http://schemas.openxmlformats.org/officeDocument/2006/relationships/oleObject" Target="../embeddings/oleObject16.bin"/><Relationship Id="rId16" Type="http://schemas.openxmlformats.org/officeDocument/2006/relationships/oleObject" Target="../embeddings/oleObject23.bin"/><Relationship Id="rId1" Type="http://schemas.openxmlformats.org/officeDocument/2006/relationships/slideLayout" Target="../slideLayouts/slideLayout4.xml"/><Relationship Id="rId6" Type="http://schemas.openxmlformats.org/officeDocument/2006/relationships/oleObject" Target="../embeddings/oleObject18.bin"/><Relationship Id="rId11" Type="http://schemas.openxmlformats.org/officeDocument/2006/relationships/image" Target="../media/image53.emf"/><Relationship Id="rId5" Type="http://schemas.openxmlformats.org/officeDocument/2006/relationships/image" Target="../media/image50.emf"/><Relationship Id="rId15" Type="http://schemas.openxmlformats.org/officeDocument/2006/relationships/image" Target="../media/image55.emf"/><Relationship Id="rId10" Type="http://schemas.openxmlformats.org/officeDocument/2006/relationships/oleObject" Target="../embeddings/oleObject20.bin"/><Relationship Id="rId4" Type="http://schemas.openxmlformats.org/officeDocument/2006/relationships/oleObject" Target="../embeddings/oleObject17.bin"/><Relationship Id="rId9" Type="http://schemas.openxmlformats.org/officeDocument/2006/relationships/image" Target="../media/image52.emf"/><Relationship Id="rId14" Type="http://schemas.openxmlformats.org/officeDocument/2006/relationships/oleObject" Target="../embeddings/oleObject22.bin"/></Relationships>
</file>

<file path=ppt/slides/_rels/slide1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5.emf"/><Relationship Id="rId2" Type="http://schemas.openxmlformats.org/officeDocument/2006/relationships/image" Target="../media/image12.emf"/><Relationship Id="rId1" Type="http://schemas.openxmlformats.org/officeDocument/2006/relationships/slideLayout" Target="../slideLayouts/slideLayout4.xml"/><Relationship Id="rId6" Type="http://schemas.openxmlformats.org/officeDocument/2006/relationships/image" Target="../media/image11.emf"/><Relationship Id="rId5" Type="http://schemas.openxmlformats.org/officeDocument/2006/relationships/image" Target="../media/image7.emf"/><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17.emf"/><Relationship Id="rId7" Type="http://schemas.openxmlformats.org/officeDocument/2006/relationships/image" Target="../media/image21.emf"/><Relationship Id="rId2" Type="http://schemas.openxmlformats.org/officeDocument/2006/relationships/image" Target="../media/image16.emf"/><Relationship Id="rId1" Type="http://schemas.openxmlformats.org/officeDocument/2006/relationships/slideLayout" Target="../slideLayouts/slideLayout4.xml"/><Relationship Id="rId6" Type="http://schemas.openxmlformats.org/officeDocument/2006/relationships/image" Target="../media/image20.emf"/><Relationship Id="rId5" Type="http://schemas.openxmlformats.org/officeDocument/2006/relationships/image" Target="../media/image19.emf"/><Relationship Id="rId10" Type="http://schemas.openxmlformats.org/officeDocument/2006/relationships/image" Target="../media/image24.emf"/><Relationship Id="rId4" Type="http://schemas.openxmlformats.org/officeDocument/2006/relationships/image" Target="../media/image18.emf"/><Relationship Id="rId9" Type="http://schemas.openxmlformats.org/officeDocument/2006/relationships/image" Target="../media/image23.emf"/></Relationships>
</file>

<file path=ppt/slides/_rels/slide5.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image" Target="../media/image17.emf"/><Relationship Id="rId7"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4.xml"/><Relationship Id="rId6" Type="http://schemas.openxmlformats.org/officeDocument/2006/relationships/image" Target="../media/image20.emf"/><Relationship Id="rId11" Type="http://schemas.openxmlformats.org/officeDocument/2006/relationships/image" Target="../media/image23.emf"/><Relationship Id="rId5" Type="http://schemas.openxmlformats.org/officeDocument/2006/relationships/image" Target="../media/image19.emf"/><Relationship Id="rId10" Type="http://schemas.openxmlformats.org/officeDocument/2006/relationships/image" Target="../media/image22.emf"/><Relationship Id="rId4" Type="http://schemas.openxmlformats.org/officeDocument/2006/relationships/image" Target="../media/image18.emf"/><Relationship Id="rId9" Type="http://schemas.openxmlformats.org/officeDocument/2006/relationships/image" Target="../media/image21.emf"/></Relationships>
</file>

<file path=ppt/slides/_rels/slide6.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11.emf"/><Relationship Id="rId2" Type="http://schemas.openxmlformats.org/officeDocument/2006/relationships/image" Target="../media/image26.emf"/><Relationship Id="rId1" Type="http://schemas.openxmlformats.org/officeDocument/2006/relationships/slideLayout" Target="../slideLayouts/slideLayout4.xml"/><Relationship Id="rId6" Type="http://schemas.openxmlformats.org/officeDocument/2006/relationships/image" Target="../media/image7.emf"/><Relationship Id="rId5" Type="http://schemas.openxmlformats.org/officeDocument/2006/relationships/image" Target="../media/image29.png"/><Relationship Id="rId4" Type="http://schemas.openxmlformats.org/officeDocument/2006/relationships/image" Target="../media/image28.emf"/></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2.emf"/></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0.png"/><Relationship Id="rId1" Type="http://schemas.openxmlformats.org/officeDocument/2006/relationships/slideLayout" Target="../slideLayouts/slideLayout4.xml"/><Relationship Id="rId4" Type="http://schemas.openxmlformats.org/officeDocument/2006/relationships/image" Target="../media/image32.emf"/></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3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Variable Density/Property</a:t>
            </a:r>
            <a:endParaRPr lang="en-US" sz="2400" dirty="0"/>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0EE39-C2E1-52B3-FA85-966881A62302}"/>
              </a:ext>
            </a:extLst>
          </p:cNvPr>
          <p:cNvSpPr>
            <a:spLocks noGrp="1"/>
          </p:cNvSpPr>
          <p:nvPr>
            <p:ph type="title"/>
          </p:nvPr>
        </p:nvSpPr>
        <p:spPr/>
        <p:txBody>
          <a:bodyPr/>
          <a:lstStyle/>
          <a:p>
            <a:r>
              <a:rPr lang="en-US" dirty="0"/>
              <a:t>When Does the </a:t>
            </a:r>
            <a:r>
              <a:rPr lang="en-US" dirty="0" err="1"/>
              <a:t>Boussinesq</a:t>
            </a:r>
            <a:r>
              <a:rPr lang="en-US" dirty="0"/>
              <a:t> Approximation Fail?</a:t>
            </a:r>
          </a:p>
        </p:txBody>
      </p:sp>
      <p:sp>
        <p:nvSpPr>
          <p:cNvPr id="3" name="Slide Number Placeholder 2">
            <a:extLst>
              <a:ext uri="{FF2B5EF4-FFF2-40B4-BE49-F238E27FC236}">
                <a16:creationId xmlns:a16="http://schemas.microsoft.com/office/drawing/2014/main" id="{6D70CCCE-2B14-72CF-A66C-5AA4D37DE911}"/>
              </a:ext>
            </a:extLst>
          </p:cNvPr>
          <p:cNvSpPr>
            <a:spLocks noGrp="1"/>
          </p:cNvSpPr>
          <p:nvPr>
            <p:ph type="sldNum" sz="quarter" idx="10"/>
          </p:nvPr>
        </p:nvSpPr>
        <p:spPr/>
        <p:txBody>
          <a:bodyPr/>
          <a:lstStyle/>
          <a:p>
            <a:fld id="{4FAB73BC-B049-4115-A692-8D63A059BFB8}" type="slidenum">
              <a:rPr lang="en-US" smtClean="0"/>
              <a:pPr/>
              <a:t>10</a:t>
            </a:fld>
            <a:endParaRPr lang="en-US" dirty="0"/>
          </a:p>
        </p:txBody>
      </p:sp>
      <p:sp>
        <p:nvSpPr>
          <p:cNvPr id="4" name="Content Placeholder 3">
            <a:extLst>
              <a:ext uri="{FF2B5EF4-FFF2-40B4-BE49-F238E27FC236}">
                <a16:creationId xmlns:a16="http://schemas.microsoft.com/office/drawing/2014/main" id="{FBAF3D3F-9FEA-C2EE-62DA-53AAB01CB11D}"/>
              </a:ext>
            </a:extLst>
          </p:cNvPr>
          <p:cNvSpPr>
            <a:spLocks noGrp="1"/>
          </p:cNvSpPr>
          <p:nvPr>
            <p:ph sz="quarter" idx="11"/>
          </p:nvPr>
        </p:nvSpPr>
        <p:spPr>
          <a:xfrm>
            <a:off x="647700" y="1409700"/>
            <a:ext cx="4885592" cy="4610100"/>
          </a:xfrm>
        </p:spPr>
        <p:txBody>
          <a:bodyPr/>
          <a:lstStyle/>
          <a:p>
            <a:pPr marL="342900" indent="-342900">
              <a:buFont typeface="Arial" panose="020B0604020202020204" pitchFamily="34" charset="0"/>
              <a:buChar char="•"/>
            </a:pPr>
            <a:r>
              <a:rPr lang="en-US" dirty="0"/>
              <a:t>Therefore, the working equations for our helium plume laboratory at near unity Atwood numbers are as follows:</a:t>
            </a:r>
          </a:p>
          <a:p>
            <a:endParaRPr lang="en-US" dirty="0"/>
          </a:p>
        </p:txBody>
      </p:sp>
      <p:pic>
        <p:nvPicPr>
          <p:cNvPr id="5" name="Picture 4">
            <a:extLst>
              <a:ext uri="{FF2B5EF4-FFF2-40B4-BE49-F238E27FC236}">
                <a16:creationId xmlns:a16="http://schemas.microsoft.com/office/drawing/2014/main" id="{13EC2D57-4F95-6AED-6EE6-0DF0665B948E}"/>
              </a:ext>
            </a:extLst>
          </p:cNvPr>
          <p:cNvPicPr>
            <a:picLocks noChangeAspect="1"/>
          </p:cNvPicPr>
          <p:nvPr/>
        </p:nvPicPr>
        <p:blipFill>
          <a:blip r:embed="rId2"/>
          <a:stretch>
            <a:fillRect/>
          </a:stretch>
        </p:blipFill>
        <p:spPr>
          <a:xfrm>
            <a:off x="5880699" y="1439743"/>
            <a:ext cx="3196194" cy="2637019"/>
          </a:xfrm>
          <a:prstGeom prst="rect">
            <a:avLst/>
          </a:prstGeom>
        </p:spPr>
      </p:pic>
      <p:sp>
        <p:nvSpPr>
          <p:cNvPr id="6" name="TextBox 5">
            <a:extLst>
              <a:ext uri="{FF2B5EF4-FFF2-40B4-BE49-F238E27FC236}">
                <a16:creationId xmlns:a16="http://schemas.microsoft.com/office/drawing/2014/main" id="{65C5FF9D-516C-F90F-AD45-2BB1D7343C89}"/>
              </a:ext>
            </a:extLst>
          </p:cNvPr>
          <p:cNvSpPr txBox="1"/>
          <p:nvPr/>
        </p:nvSpPr>
        <p:spPr>
          <a:xfrm>
            <a:off x="615987" y="6412592"/>
            <a:ext cx="3631122" cy="369332"/>
          </a:xfrm>
          <a:prstGeom prst="rect">
            <a:avLst/>
          </a:prstGeom>
          <a:noFill/>
        </p:spPr>
        <p:txBody>
          <a:bodyPr wrap="none" rtlCol="0">
            <a:spAutoFit/>
          </a:bodyPr>
          <a:lstStyle/>
          <a:p>
            <a:r>
              <a:rPr lang="en-US" dirty="0"/>
              <a:t>2D slice of 1 meter helium plume</a:t>
            </a:r>
          </a:p>
        </p:txBody>
      </p:sp>
      <p:pic>
        <p:nvPicPr>
          <p:cNvPr id="7" name="Picture 6">
            <a:extLst>
              <a:ext uri="{FF2B5EF4-FFF2-40B4-BE49-F238E27FC236}">
                <a16:creationId xmlns:a16="http://schemas.microsoft.com/office/drawing/2014/main" id="{F1662197-F4A0-49CC-2D77-D1C6975EC71C}"/>
              </a:ext>
            </a:extLst>
          </p:cNvPr>
          <p:cNvPicPr>
            <a:picLocks noChangeAspect="1"/>
          </p:cNvPicPr>
          <p:nvPr/>
        </p:nvPicPr>
        <p:blipFill>
          <a:blip r:embed="rId3"/>
          <a:stretch>
            <a:fillRect/>
          </a:stretch>
        </p:blipFill>
        <p:spPr>
          <a:xfrm>
            <a:off x="451866" y="3299615"/>
            <a:ext cx="1841500" cy="673100"/>
          </a:xfrm>
          <a:prstGeom prst="rect">
            <a:avLst/>
          </a:prstGeom>
        </p:spPr>
      </p:pic>
      <p:sp>
        <p:nvSpPr>
          <p:cNvPr id="9" name="TextBox 8">
            <a:extLst>
              <a:ext uri="{FF2B5EF4-FFF2-40B4-BE49-F238E27FC236}">
                <a16:creationId xmlns:a16="http://schemas.microsoft.com/office/drawing/2014/main" id="{72EF0C6E-8885-2709-E737-4A0A7CE243E3}"/>
              </a:ext>
            </a:extLst>
          </p:cNvPr>
          <p:cNvSpPr txBox="1"/>
          <p:nvPr/>
        </p:nvSpPr>
        <p:spPr>
          <a:xfrm>
            <a:off x="5017475" y="6260118"/>
            <a:ext cx="0" cy="0"/>
          </a:xfrm>
          <a:prstGeom prst="rect">
            <a:avLst/>
          </a:prstGeom>
        </p:spPr>
        <p:txBody>
          <a:bodyPr vert="horz" wrap="none" lIns="91440" tIns="45720" rIns="91440" bIns="45720" rtlCol="0">
            <a:noAutofit/>
          </a:bodyPr>
          <a:lstStyle/>
          <a:p>
            <a:pPr algn="l"/>
            <a:r>
              <a:rPr lang="en-US" dirty="0"/>
              <a:t>“p” primary</a:t>
            </a:r>
          </a:p>
          <a:p>
            <a:pPr algn="l"/>
            <a:r>
              <a:rPr lang="en-US" dirty="0"/>
              <a:t>“s” secondary</a:t>
            </a:r>
          </a:p>
        </p:txBody>
      </p:sp>
      <p:pic>
        <p:nvPicPr>
          <p:cNvPr id="10" name="Picture 9">
            <a:extLst>
              <a:ext uri="{FF2B5EF4-FFF2-40B4-BE49-F238E27FC236}">
                <a16:creationId xmlns:a16="http://schemas.microsoft.com/office/drawing/2014/main" id="{E8D04F7D-A8C2-170D-E833-7703204A6614}"/>
              </a:ext>
            </a:extLst>
          </p:cNvPr>
          <p:cNvPicPr>
            <a:picLocks noChangeAspect="1"/>
          </p:cNvPicPr>
          <p:nvPr/>
        </p:nvPicPr>
        <p:blipFill>
          <a:blip r:embed="rId4"/>
          <a:stretch>
            <a:fillRect/>
          </a:stretch>
        </p:blipFill>
        <p:spPr>
          <a:xfrm>
            <a:off x="4955445" y="5938478"/>
            <a:ext cx="2984500" cy="292100"/>
          </a:xfrm>
          <a:prstGeom prst="rect">
            <a:avLst/>
          </a:prstGeom>
        </p:spPr>
      </p:pic>
      <p:pic>
        <p:nvPicPr>
          <p:cNvPr id="11" name="Picture 10">
            <a:extLst>
              <a:ext uri="{FF2B5EF4-FFF2-40B4-BE49-F238E27FC236}">
                <a16:creationId xmlns:a16="http://schemas.microsoft.com/office/drawing/2014/main" id="{AB22E752-E85C-669C-2C0B-A7CBE1D906FD}"/>
              </a:ext>
            </a:extLst>
          </p:cNvPr>
          <p:cNvPicPr>
            <a:picLocks noChangeAspect="1"/>
          </p:cNvPicPr>
          <p:nvPr/>
        </p:nvPicPr>
        <p:blipFill>
          <a:blip r:embed="rId5"/>
          <a:stretch>
            <a:fillRect/>
          </a:stretch>
        </p:blipFill>
        <p:spPr>
          <a:xfrm>
            <a:off x="451866" y="5170128"/>
            <a:ext cx="3987800" cy="673100"/>
          </a:xfrm>
          <a:prstGeom prst="rect">
            <a:avLst/>
          </a:prstGeom>
        </p:spPr>
      </p:pic>
      <p:pic>
        <p:nvPicPr>
          <p:cNvPr id="12" name="Picture 11">
            <a:extLst>
              <a:ext uri="{FF2B5EF4-FFF2-40B4-BE49-F238E27FC236}">
                <a16:creationId xmlns:a16="http://schemas.microsoft.com/office/drawing/2014/main" id="{2ED6E055-8A5E-2C76-01BA-0B6BA39037F1}"/>
              </a:ext>
            </a:extLst>
          </p:cNvPr>
          <p:cNvPicPr>
            <a:picLocks noChangeAspect="1"/>
          </p:cNvPicPr>
          <p:nvPr/>
        </p:nvPicPr>
        <p:blipFill>
          <a:blip r:embed="rId6"/>
          <a:stretch>
            <a:fillRect/>
          </a:stretch>
        </p:blipFill>
        <p:spPr>
          <a:xfrm>
            <a:off x="4955445" y="4926577"/>
            <a:ext cx="1879600" cy="774700"/>
          </a:xfrm>
          <a:prstGeom prst="rect">
            <a:avLst/>
          </a:prstGeom>
        </p:spPr>
      </p:pic>
      <p:pic>
        <p:nvPicPr>
          <p:cNvPr id="13" name="Picture 12">
            <a:extLst>
              <a:ext uri="{FF2B5EF4-FFF2-40B4-BE49-F238E27FC236}">
                <a16:creationId xmlns:a16="http://schemas.microsoft.com/office/drawing/2014/main" id="{BBD250BC-FD73-C50F-107C-C34EBB64A1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58435" y="1320281"/>
            <a:ext cx="2157046" cy="2771205"/>
          </a:xfrm>
          <a:prstGeom prst="rect">
            <a:avLst/>
          </a:prstGeom>
        </p:spPr>
      </p:pic>
      <p:sp>
        <p:nvSpPr>
          <p:cNvPr id="14" name="TextBox 13">
            <a:extLst>
              <a:ext uri="{FF2B5EF4-FFF2-40B4-BE49-F238E27FC236}">
                <a16:creationId xmlns:a16="http://schemas.microsoft.com/office/drawing/2014/main" id="{0A791A1B-63B2-6749-57EC-D09E5606AAA2}"/>
              </a:ext>
            </a:extLst>
          </p:cNvPr>
          <p:cNvSpPr txBox="1"/>
          <p:nvPr/>
        </p:nvSpPr>
        <p:spPr>
          <a:xfrm>
            <a:off x="6424246" y="1125414"/>
            <a:ext cx="0" cy="0"/>
          </a:xfrm>
          <a:prstGeom prst="rect">
            <a:avLst/>
          </a:prstGeom>
        </p:spPr>
        <p:txBody>
          <a:bodyPr vert="horz" wrap="none" lIns="91440" tIns="45720" rIns="91440" bIns="45720" rtlCol="0">
            <a:noAutofit/>
          </a:bodyPr>
          <a:lstStyle/>
          <a:p>
            <a:pPr algn="l"/>
            <a:r>
              <a:rPr lang="en-US" dirty="0"/>
              <a:t>2D Laboratory</a:t>
            </a:r>
          </a:p>
        </p:txBody>
      </p:sp>
      <p:sp>
        <p:nvSpPr>
          <p:cNvPr id="15" name="TextBox 14">
            <a:extLst>
              <a:ext uri="{FF2B5EF4-FFF2-40B4-BE49-F238E27FC236}">
                <a16:creationId xmlns:a16="http://schemas.microsoft.com/office/drawing/2014/main" id="{D9EDAFB9-2CCD-8E79-3C65-60E56F6E5DFB}"/>
              </a:ext>
            </a:extLst>
          </p:cNvPr>
          <p:cNvSpPr txBox="1"/>
          <p:nvPr/>
        </p:nvSpPr>
        <p:spPr>
          <a:xfrm>
            <a:off x="9835662" y="4208585"/>
            <a:ext cx="0" cy="0"/>
          </a:xfrm>
          <a:prstGeom prst="rect">
            <a:avLst/>
          </a:prstGeom>
        </p:spPr>
        <p:txBody>
          <a:bodyPr vert="horz" wrap="none" lIns="91440" tIns="45720" rIns="91440" bIns="45720" rtlCol="0">
            <a:noAutofit/>
          </a:bodyPr>
          <a:lstStyle/>
          <a:p>
            <a:pPr algn="l"/>
            <a:r>
              <a:rPr lang="en-US" dirty="0"/>
              <a:t>3D DNS</a:t>
            </a:r>
          </a:p>
        </p:txBody>
      </p:sp>
      <p:pic>
        <p:nvPicPr>
          <p:cNvPr id="16" name="Picture 15">
            <a:extLst>
              <a:ext uri="{FF2B5EF4-FFF2-40B4-BE49-F238E27FC236}">
                <a16:creationId xmlns:a16="http://schemas.microsoft.com/office/drawing/2014/main" id="{DBF65C1F-856F-872F-7C7D-97CBC9AF19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1866" y="4236929"/>
            <a:ext cx="7772400" cy="668985"/>
          </a:xfrm>
          <a:prstGeom prst="rect">
            <a:avLst/>
          </a:prstGeom>
        </p:spPr>
      </p:pic>
    </p:spTree>
    <p:extLst>
      <p:ext uri="{BB962C8B-B14F-4D97-AF65-F5344CB8AC3E}">
        <p14:creationId xmlns:p14="http://schemas.microsoft.com/office/powerpoint/2010/main" val="79094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0EE39-C2E1-52B3-FA85-966881A62302}"/>
              </a:ext>
            </a:extLst>
          </p:cNvPr>
          <p:cNvSpPr>
            <a:spLocks noGrp="1"/>
          </p:cNvSpPr>
          <p:nvPr>
            <p:ph type="title"/>
          </p:nvPr>
        </p:nvSpPr>
        <p:spPr/>
        <p:txBody>
          <a:bodyPr/>
          <a:lstStyle/>
          <a:p>
            <a:r>
              <a:rPr lang="en-US" dirty="0"/>
              <a:t>When Does the </a:t>
            </a:r>
            <a:r>
              <a:rPr lang="en-US" dirty="0" err="1"/>
              <a:t>Boussinesq</a:t>
            </a:r>
            <a:r>
              <a:rPr lang="en-US" dirty="0"/>
              <a:t> Approximation Fail?</a:t>
            </a:r>
          </a:p>
        </p:txBody>
      </p:sp>
      <p:sp>
        <p:nvSpPr>
          <p:cNvPr id="3" name="Slide Number Placeholder 2">
            <a:extLst>
              <a:ext uri="{FF2B5EF4-FFF2-40B4-BE49-F238E27FC236}">
                <a16:creationId xmlns:a16="http://schemas.microsoft.com/office/drawing/2014/main" id="{6D70CCCE-2B14-72CF-A66C-5AA4D37DE911}"/>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4" name="Content Placeholder 3">
            <a:extLst>
              <a:ext uri="{FF2B5EF4-FFF2-40B4-BE49-F238E27FC236}">
                <a16:creationId xmlns:a16="http://schemas.microsoft.com/office/drawing/2014/main" id="{FBAF3D3F-9FEA-C2EE-62DA-53AAB01CB11D}"/>
              </a:ext>
            </a:extLst>
          </p:cNvPr>
          <p:cNvSpPr>
            <a:spLocks noGrp="1"/>
          </p:cNvSpPr>
          <p:nvPr>
            <p:ph sz="quarter" idx="11"/>
          </p:nvPr>
        </p:nvSpPr>
        <p:spPr>
          <a:xfrm>
            <a:off x="647700" y="1409700"/>
            <a:ext cx="4885592" cy="4610100"/>
          </a:xfrm>
        </p:spPr>
        <p:txBody>
          <a:bodyPr/>
          <a:lstStyle/>
          <a:p>
            <a:pPr marL="342900" indent="-342900">
              <a:buFont typeface="Arial" panose="020B0604020202020204" pitchFamily="34" charset="0"/>
              <a:buChar char="•"/>
            </a:pPr>
            <a:r>
              <a:rPr lang="en-US" dirty="0"/>
              <a:t>Therefore, the working equations for our helium plume laboratory at near unity Atwood numbers are as follows:</a:t>
            </a:r>
          </a:p>
          <a:p>
            <a:endParaRPr lang="en-US" dirty="0"/>
          </a:p>
        </p:txBody>
      </p:sp>
      <p:pic>
        <p:nvPicPr>
          <p:cNvPr id="5" name="Picture 4">
            <a:extLst>
              <a:ext uri="{FF2B5EF4-FFF2-40B4-BE49-F238E27FC236}">
                <a16:creationId xmlns:a16="http://schemas.microsoft.com/office/drawing/2014/main" id="{13EC2D57-4F95-6AED-6EE6-0DF0665B948E}"/>
              </a:ext>
            </a:extLst>
          </p:cNvPr>
          <p:cNvPicPr>
            <a:picLocks noChangeAspect="1"/>
          </p:cNvPicPr>
          <p:nvPr/>
        </p:nvPicPr>
        <p:blipFill>
          <a:blip r:embed="rId2"/>
          <a:stretch>
            <a:fillRect/>
          </a:stretch>
        </p:blipFill>
        <p:spPr>
          <a:xfrm>
            <a:off x="5880699" y="1439743"/>
            <a:ext cx="3196194" cy="2637019"/>
          </a:xfrm>
          <a:prstGeom prst="rect">
            <a:avLst/>
          </a:prstGeom>
        </p:spPr>
      </p:pic>
      <p:sp>
        <p:nvSpPr>
          <p:cNvPr id="6" name="TextBox 5">
            <a:extLst>
              <a:ext uri="{FF2B5EF4-FFF2-40B4-BE49-F238E27FC236}">
                <a16:creationId xmlns:a16="http://schemas.microsoft.com/office/drawing/2014/main" id="{65C5FF9D-516C-F90F-AD45-2BB1D7343C89}"/>
              </a:ext>
            </a:extLst>
          </p:cNvPr>
          <p:cNvSpPr txBox="1"/>
          <p:nvPr/>
        </p:nvSpPr>
        <p:spPr>
          <a:xfrm>
            <a:off x="615987" y="6412592"/>
            <a:ext cx="3631122" cy="369332"/>
          </a:xfrm>
          <a:prstGeom prst="rect">
            <a:avLst/>
          </a:prstGeom>
          <a:noFill/>
        </p:spPr>
        <p:txBody>
          <a:bodyPr wrap="none" rtlCol="0">
            <a:spAutoFit/>
          </a:bodyPr>
          <a:lstStyle/>
          <a:p>
            <a:r>
              <a:rPr lang="en-US" dirty="0"/>
              <a:t>2D slice of 1 meter helium plume</a:t>
            </a:r>
          </a:p>
        </p:txBody>
      </p:sp>
      <p:sp>
        <p:nvSpPr>
          <p:cNvPr id="9" name="TextBox 8">
            <a:extLst>
              <a:ext uri="{FF2B5EF4-FFF2-40B4-BE49-F238E27FC236}">
                <a16:creationId xmlns:a16="http://schemas.microsoft.com/office/drawing/2014/main" id="{72EF0C6E-8885-2709-E737-4A0A7CE243E3}"/>
              </a:ext>
            </a:extLst>
          </p:cNvPr>
          <p:cNvSpPr txBox="1"/>
          <p:nvPr/>
        </p:nvSpPr>
        <p:spPr>
          <a:xfrm>
            <a:off x="5017475" y="6260118"/>
            <a:ext cx="0" cy="0"/>
          </a:xfrm>
          <a:prstGeom prst="rect">
            <a:avLst/>
          </a:prstGeom>
        </p:spPr>
        <p:txBody>
          <a:bodyPr vert="horz" wrap="none" lIns="91440" tIns="45720" rIns="91440" bIns="45720" rtlCol="0">
            <a:noAutofit/>
          </a:bodyPr>
          <a:lstStyle/>
          <a:p>
            <a:pPr algn="l"/>
            <a:r>
              <a:rPr lang="en-US" dirty="0"/>
              <a:t>“p” primary</a:t>
            </a:r>
          </a:p>
          <a:p>
            <a:pPr algn="l"/>
            <a:r>
              <a:rPr lang="en-US" dirty="0"/>
              <a:t>“s” secondary</a:t>
            </a:r>
          </a:p>
        </p:txBody>
      </p:sp>
      <p:pic>
        <p:nvPicPr>
          <p:cNvPr id="10" name="Picture 9">
            <a:extLst>
              <a:ext uri="{FF2B5EF4-FFF2-40B4-BE49-F238E27FC236}">
                <a16:creationId xmlns:a16="http://schemas.microsoft.com/office/drawing/2014/main" id="{E8D04F7D-A8C2-170D-E833-7703204A6614}"/>
              </a:ext>
            </a:extLst>
          </p:cNvPr>
          <p:cNvPicPr>
            <a:picLocks noChangeAspect="1"/>
          </p:cNvPicPr>
          <p:nvPr/>
        </p:nvPicPr>
        <p:blipFill>
          <a:blip r:embed="rId3"/>
          <a:stretch>
            <a:fillRect/>
          </a:stretch>
        </p:blipFill>
        <p:spPr>
          <a:xfrm>
            <a:off x="4955445" y="5938478"/>
            <a:ext cx="2984500" cy="292100"/>
          </a:xfrm>
          <a:prstGeom prst="rect">
            <a:avLst/>
          </a:prstGeom>
        </p:spPr>
      </p:pic>
      <p:pic>
        <p:nvPicPr>
          <p:cNvPr id="12" name="Picture 11">
            <a:extLst>
              <a:ext uri="{FF2B5EF4-FFF2-40B4-BE49-F238E27FC236}">
                <a16:creationId xmlns:a16="http://schemas.microsoft.com/office/drawing/2014/main" id="{2ED6E055-8A5E-2C76-01BA-0B6BA39037F1}"/>
              </a:ext>
            </a:extLst>
          </p:cNvPr>
          <p:cNvPicPr>
            <a:picLocks noChangeAspect="1"/>
          </p:cNvPicPr>
          <p:nvPr/>
        </p:nvPicPr>
        <p:blipFill>
          <a:blip r:embed="rId4"/>
          <a:stretch>
            <a:fillRect/>
          </a:stretch>
        </p:blipFill>
        <p:spPr>
          <a:xfrm>
            <a:off x="4955445" y="4926577"/>
            <a:ext cx="1879600" cy="774700"/>
          </a:xfrm>
          <a:prstGeom prst="rect">
            <a:avLst/>
          </a:prstGeom>
        </p:spPr>
      </p:pic>
      <p:pic>
        <p:nvPicPr>
          <p:cNvPr id="13" name="Picture 12">
            <a:extLst>
              <a:ext uri="{FF2B5EF4-FFF2-40B4-BE49-F238E27FC236}">
                <a16:creationId xmlns:a16="http://schemas.microsoft.com/office/drawing/2014/main" id="{BBD250BC-FD73-C50F-107C-C34EBB64A1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47533" y="-815221"/>
            <a:ext cx="3196194" cy="4106222"/>
          </a:xfrm>
          <a:prstGeom prst="rect">
            <a:avLst/>
          </a:prstGeom>
        </p:spPr>
      </p:pic>
      <p:sp>
        <p:nvSpPr>
          <p:cNvPr id="14" name="TextBox 13">
            <a:extLst>
              <a:ext uri="{FF2B5EF4-FFF2-40B4-BE49-F238E27FC236}">
                <a16:creationId xmlns:a16="http://schemas.microsoft.com/office/drawing/2014/main" id="{0A791A1B-63B2-6749-57EC-D09E5606AAA2}"/>
              </a:ext>
            </a:extLst>
          </p:cNvPr>
          <p:cNvSpPr txBox="1"/>
          <p:nvPr/>
        </p:nvSpPr>
        <p:spPr>
          <a:xfrm>
            <a:off x="6424246" y="1125414"/>
            <a:ext cx="0" cy="0"/>
          </a:xfrm>
          <a:prstGeom prst="rect">
            <a:avLst/>
          </a:prstGeom>
        </p:spPr>
        <p:txBody>
          <a:bodyPr vert="horz" wrap="none" lIns="91440" tIns="45720" rIns="91440" bIns="45720" rtlCol="0">
            <a:noAutofit/>
          </a:bodyPr>
          <a:lstStyle/>
          <a:p>
            <a:pPr algn="l"/>
            <a:r>
              <a:rPr lang="en-US" dirty="0"/>
              <a:t>2D Laboratory</a:t>
            </a:r>
          </a:p>
        </p:txBody>
      </p:sp>
      <p:sp>
        <p:nvSpPr>
          <p:cNvPr id="15" name="TextBox 14">
            <a:extLst>
              <a:ext uri="{FF2B5EF4-FFF2-40B4-BE49-F238E27FC236}">
                <a16:creationId xmlns:a16="http://schemas.microsoft.com/office/drawing/2014/main" id="{D9EDAFB9-2CCD-8E79-3C65-60E56F6E5DFB}"/>
              </a:ext>
            </a:extLst>
          </p:cNvPr>
          <p:cNvSpPr txBox="1"/>
          <p:nvPr/>
        </p:nvSpPr>
        <p:spPr>
          <a:xfrm>
            <a:off x="9835662" y="4208585"/>
            <a:ext cx="0" cy="0"/>
          </a:xfrm>
          <a:prstGeom prst="rect">
            <a:avLst/>
          </a:prstGeom>
        </p:spPr>
        <p:txBody>
          <a:bodyPr vert="horz" wrap="none" lIns="91440" tIns="45720" rIns="91440" bIns="45720" rtlCol="0">
            <a:noAutofit/>
          </a:bodyPr>
          <a:lstStyle/>
          <a:p>
            <a:pPr algn="l"/>
            <a:r>
              <a:rPr lang="en-US" dirty="0"/>
              <a:t>3D DNS</a:t>
            </a:r>
          </a:p>
        </p:txBody>
      </p:sp>
      <p:pic>
        <p:nvPicPr>
          <p:cNvPr id="18" name="Picture 17">
            <a:extLst>
              <a:ext uri="{FF2B5EF4-FFF2-40B4-BE49-F238E27FC236}">
                <a16:creationId xmlns:a16="http://schemas.microsoft.com/office/drawing/2014/main" id="{66DB3FE7-3362-2380-5ECB-10897EBE9A43}"/>
              </a:ext>
            </a:extLst>
          </p:cNvPr>
          <p:cNvPicPr>
            <a:picLocks noChangeAspect="1"/>
          </p:cNvPicPr>
          <p:nvPr/>
        </p:nvPicPr>
        <p:blipFill>
          <a:blip r:embed="rId6"/>
          <a:stretch>
            <a:fillRect/>
          </a:stretch>
        </p:blipFill>
        <p:spPr>
          <a:xfrm>
            <a:off x="9358435" y="5775945"/>
            <a:ext cx="2057400" cy="330200"/>
          </a:xfrm>
          <a:prstGeom prst="rect">
            <a:avLst/>
          </a:prstGeom>
        </p:spPr>
      </p:pic>
      <p:sp>
        <p:nvSpPr>
          <p:cNvPr id="19" name="Content Placeholder 3">
            <a:extLst>
              <a:ext uri="{FF2B5EF4-FFF2-40B4-BE49-F238E27FC236}">
                <a16:creationId xmlns:a16="http://schemas.microsoft.com/office/drawing/2014/main" id="{8A18A352-7105-2AE5-7EB1-FE62586F8216}"/>
              </a:ext>
            </a:extLst>
          </p:cNvPr>
          <p:cNvSpPr txBox="1">
            <a:spLocks/>
          </p:cNvSpPr>
          <p:nvPr/>
        </p:nvSpPr>
        <p:spPr>
          <a:xfrm>
            <a:off x="7139355" y="5039879"/>
            <a:ext cx="5061439" cy="774779"/>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Note: Buoyancy term can subtract the  hydrostatic contribution:</a:t>
            </a:r>
          </a:p>
        </p:txBody>
      </p:sp>
      <p:pic>
        <p:nvPicPr>
          <p:cNvPr id="16" name="Picture 15">
            <a:extLst>
              <a:ext uri="{FF2B5EF4-FFF2-40B4-BE49-F238E27FC236}">
                <a16:creationId xmlns:a16="http://schemas.microsoft.com/office/drawing/2014/main" id="{6BE36785-7686-66A5-2485-BCB0C6F6A316}"/>
              </a:ext>
            </a:extLst>
          </p:cNvPr>
          <p:cNvPicPr>
            <a:picLocks noChangeAspect="1"/>
          </p:cNvPicPr>
          <p:nvPr/>
        </p:nvPicPr>
        <p:blipFill>
          <a:blip r:embed="rId7"/>
          <a:stretch>
            <a:fillRect/>
          </a:stretch>
        </p:blipFill>
        <p:spPr>
          <a:xfrm>
            <a:off x="451866" y="3299615"/>
            <a:ext cx="1841500" cy="673100"/>
          </a:xfrm>
          <a:prstGeom prst="rect">
            <a:avLst/>
          </a:prstGeom>
        </p:spPr>
      </p:pic>
      <p:pic>
        <p:nvPicPr>
          <p:cNvPr id="17" name="Picture 16">
            <a:extLst>
              <a:ext uri="{FF2B5EF4-FFF2-40B4-BE49-F238E27FC236}">
                <a16:creationId xmlns:a16="http://schemas.microsoft.com/office/drawing/2014/main" id="{06E4F2B4-066D-7ABF-BF59-5BACAFB0DFDB}"/>
              </a:ext>
            </a:extLst>
          </p:cNvPr>
          <p:cNvPicPr>
            <a:picLocks noChangeAspect="1"/>
          </p:cNvPicPr>
          <p:nvPr/>
        </p:nvPicPr>
        <p:blipFill>
          <a:blip r:embed="rId8"/>
          <a:stretch>
            <a:fillRect/>
          </a:stretch>
        </p:blipFill>
        <p:spPr>
          <a:xfrm>
            <a:off x="451866" y="5170128"/>
            <a:ext cx="3987800" cy="673100"/>
          </a:xfrm>
          <a:prstGeom prst="rect">
            <a:avLst/>
          </a:prstGeom>
        </p:spPr>
      </p:pic>
      <p:pic>
        <p:nvPicPr>
          <p:cNvPr id="20" name="Picture 19">
            <a:extLst>
              <a:ext uri="{FF2B5EF4-FFF2-40B4-BE49-F238E27FC236}">
                <a16:creationId xmlns:a16="http://schemas.microsoft.com/office/drawing/2014/main" id="{51841A1B-9CDC-2969-2DD2-DBA39250C1B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1866" y="4236929"/>
            <a:ext cx="7772400" cy="668985"/>
          </a:xfrm>
          <a:prstGeom prst="rect">
            <a:avLst/>
          </a:prstGeom>
        </p:spPr>
      </p:pic>
    </p:spTree>
    <p:extLst>
      <p:ext uri="{BB962C8B-B14F-4D97-AF65-F5344CB8AC3E}">
        <p14:creationId xmlns:p14="http://schemas.microsoft.com/office/powerpoint/2010/main" val="2986277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859CD-84ED-168F-0639-F38E99AAA6C4}"/>
              </a:ext>
            </a:extLst>
          </p:cNvPr>
          <p:cNvSpPr>
            <a:spLocks noGrp="1"/>
          </p:cNvSpPr>
          <p:nvPr>
            <p:ph type="title"/>
          </p:nvPr>
        </p:nvSpPr>
        <p:spPr/>
        <p:txBody>
          <a:bodyPr/>
          <a:lstStyle/>
          <a:p>
            <a:r>
              <a:rPr lang="en-US" dirty="0"/>
              <a:t>Ramifications: More Equations to Solve/Couple</a:t>
            </a:r>
          </a:p>
        </p:txBody>
      </p:sp>
      <p:sp>
        <p:nvSpPr>
          <p:cNvPr id="3" name="Slide Number Placeholder 2">
            <a:extLst>
              <a:ext uri="{FF2B5EF4-FFF2-40B4-BE49-F238E27FC236}">
                <a16:creationId xmlns:a16="http://schemas.microsoft.com/office/drawing/2014/main" id="{5E888857-BEBC-F0FF-B446-F6BAD5AC468D}"/>
              </a:ext>
            </a:extLst>
          </p:cNvPr>
          <p:cNvSpPr>
            <a:spLocks noGrp="1"/>
          </p:cNvSpPr>
          <p:nvPr>
            <p:ph type="sldNum" sz="quarter" idx="10"/>
          </p:nvPr>
        </p:nvSpPr>
        <p:spPr/>
        <p:txBody>
          <a:bodyPr/>
          <a:lstStyle/>
          <a:p>
            <a:fld id="{4FAB73BC-B049-4115-A692-8D63A059BFB8}" type="slidenum">
              <a:rPr lang="en-US" smtClean="0"/>
              <a:pPr/>
              <a:t>12</a:t>
            </a:fld>
            <a:endParaRPr lang="en-US" dirty="0"/>
          </a:p>
        </p:txBody>
      </p:sp>
      <p:sp>
        <p:nvSpPr>
          <p:cNvPr id="4" name="Content Placeholder 3">
            <a:extLst>
              <a:ext uri="{FF2B5EF4-FFF2-40B4-BE49-F238E27FC236}">
                <a16:creationId xmlns:a16="http://schemas.microsoft.com/office/drawing/2014/main" id="{97942BD6-2098-EFB5-250E-06F436B0A7C3}"/>
              </a:ext>
            </a:extLst>
          </p:cNvPr>
          <p:cNvSpPr>
            <a:spLocks noGrp="1"/>
          </p:cNvSpPr>
          <p:nvPr>
            <p:ph sz="quarter" idx="11"/>
          </p:nvPr>
        </p:nvSpPr>
        <p:spPr/>
        <p:txBody>
          <a:bodyPr/>
          <a:lstStyle/>
          <a:p>
            <a:pPr marL="342900" indent="-342900">
              <a:buFont typeface="Arial" panose="020B0604020202020204" pitchFamily="34" charset="0"/>
              <a:buChar char="•"/>
            </a:pPr>
            <a:r>
              <a:rPr lang="en-US" dirty="0"/>
              <a:t>Implicit Monolithic (lower left) vs Segregated (lower right)</a:t>
            </a:r>
          </a:p>
          <a:p>
            <a:pPr marL="342900" indent="-342900">
              <a:buFont typeface="Arial" panose="020B0604020202020204" pitchFamily="34" charset="0"/>
              <a:buChar char="•"/>
            </a:pPr>
            <a:r>
              <a:rPr lang="en-US" dirty="0"/>
              <a:t>Explicit, multi-stage RK schemes also are widely used</a:t>
            </a:r>
          </a:p>
          <a:p>
            <a:endParaRPr lang="en-US" dirty="0"/>
          </a:p>
        </p:txBody>
      </p:sp>
      <p:grpSp>
        <p:nvGrpSpPr>
          <p:cNvPr id="11" name="Group 10">
            <a:extLst>
              <a:ext uri="{FF2B5EF4-FFF2-40B4-BE49-F238E27FC236}">
                <a16:creationId xmlns:a16="http://schemas.microsoft.com/office/drawing/2014/main" id="{E8684705-1F59-93EF-A695-3C449DB9974E}"/>
              </a:ext>
            </a:extLst>
          </p:cNvPr>
          <p:cNvGrpSpPr/>
          <p:nvPr/>
        </p:nvGrpSpPr>
        <p:grpSpPr>
          <a:xfrm>
            <a:off x="1047547" y="3100508"/>
            <a:ext cx="4505325" cy="3013075"/>
            <a:chOff x="263773" y="3100508"/>
            <a:chExt cx="4505325" cy="3013075"/>
          </a:xfrm>
        </p:grpSpPr>
        <p:graphicFrame>
          <p:nvGraphicFramePr>
            <p:cNvPr id="5" name="Object 2">
              <a:extLst>
                <a:ext uri="{FF2B5EF4-FFF2-40B4-BE49-F238E27FC236}">
                  <a16:creationId xmlns:a16="http://schemas.microsoft.com/office/drawing/2014/main" id="{A7D30C06-3821-41C1-C47B-C1EDB75D3893}"/>
                </a:ext>
              </a:extLst>
            </p:cNvPr>
            <p:cNvGraphicFramePr>
              <a:graphicFrameLocks noChangeAspect="1"/>
            </p:cNvGraphicFramePr>
            <p:nvPr>
              <p:extLst>
                <p:ext uri="{D42A27DB-BD31-4B8C-83A1-F6EECF244321}">
                  <p14:modId xmlns:p14="http://schemas.microsoft.com/office/powerpoint/2010/main" val="2126016535"/>
                </p:ext>
              </p:extLst>
            </p:nvPr>
          </p:nvGraphicFramePr>
          <p:xfrm>
            <a:off x="646360" y="3543420"/>
            <a:ext cx="4122738" cy="2266950"/>
          </p:xfrm>
          <a:graphic>
            <a:graphicData uri="http://schemas.openxmlformats.org/presentationml/2006/ole">
              <mc:AlternateContent xmlns:mc="http://schemas.openxmlformats.org/markup-compatibility/2006">
                <mc:Choice xmlns:v="urn:schemas-microsoft-com:vml" Requires="v">
                  <p:oleObj name="Equation" r:id="rId2" imgW="3048000" imgH="1676400" progId="Equation.3">
                    <p:embed/>
                  </p:oleObj>
                </mc:Choice>
                <mc:Fallback>
                  <p:oleObj name="Equation" r:id="rId2" imgW="3048000" imgH="1676400" progId="Equation.3">
                    <p:embed/>
                    <p:pic>
                      <p:nvPicPr>
                        <p:cNvPr id="12" name="Object 2">
                          <a:extLst>
                            <a:ext uri="{FF2B5EF4-FFF2-40B4-BE49-F238E27FC236}">
                              <a16:creationId xmlns:a16="http://schemas.microsoft.com/office/drawing/2014/main" id="{EE4D1B74-6983-3ABD-084A-C52B35CF1A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360" y="3543420"/>
                          <a:ext cx="4122738" cy="22669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5400">
                              <a:solidFill>
                                <a:schemeClr val="tx1"/>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6" name="Rectangle 7">
              <a:extLst>
                <a:ext uri="{FF2B5EF4-FFF2-40B4-BE49-F238E27FC236}">
                  <a16:creationId xmlns:a16="http://schemas.microsoft.com/office/drawing/2014/main" id="{C39B1548-499D-E60E-0444-9956B9B49E09}"/>
                </a:ext>
              </a:extLst>
            </p:cNvPr>
            <p:cNvSpPr>
              <a:spLocks noChangeArrowheads="1"/>
            </p:cNvSpPr>
            <p:nvPr/>
          </p:nvSpPr>
          <p:spPr bwMode="auto">
            <a:xfrm>
              <a:off x="263773" y="3100508"/>
              <a:ext cx="4114800" cy="3013075"/>
            </a:xfrm>
            <a:prstGeom prst="rect">
              <a:avLst/>
            </a:prstGeom>
            <a:noFill/>
            <a:ln w="25400">
              <a:noFill/>
              <a:miter lim="800000"/>
              <a:headEnd/>
              <a:tailEnd/>
            </a:ln>
          </p:spPr>
          <p:txBody>
            <a:bodyPr anchor="ctr">
              <a:prstTxWarp prst="textNoShape">
                <a:avLst/>
              </a:prstTxWarp>
              <a:spAutoFit/>
            </a:bodyPr>
            <a:lstStyle/>
            <a:p>
              <a:pPr algn="l"/>
              <a:r>
                <a:rPr lang="en-US" sz="2400" dirty="0">
                  <a:solidFill>
                    <a:srgbClr val="FF1B12"/>
                  </a:solidFill>
                </a:rPr>
                <a:t>do while (!converged) {</a:t>
              </a:r>
            </a:p>
            <a:p>
              <a:pPr algn="l"/>
              <a:endParaRPr lang="en-US" sz="2400" dirty="0">
                <a:solidFill>
                  <a:srgbClr val="FF1B12"/>
                </a:solidFill>
              </a:endParaRPr>
            </a:p>
            <a:p>
              <a:pPr algn="l"/>
              <a:endParaRPr lang="en-US" sz="2400" dirty="0">
                <a:solidFill>
                  <a:srgbClr val="FF1B12"/>
                </a:solidFill>
              </a:endParaRPr>
            </a:p>
            <a:p>
              <a:pPr algn="l"/>
              <a:endParaRPr lang="en-US" sz="2400" dirty="0">
                <a:solidFill>
                  <a:srgbClr val="FF1B12"/>
                </a:solidFill>
              </a:endParaRPr>
            </a:p>
            <a:p>
              <a:pPr algn="l"/>
              <a:endParaRPr lang="en-US" sz="2400" dirty="0">
                <a:solidFill>
                  <a:srgbClr val="FF1B12"/>
                </a:solidFill>
              </a:endParaRPr>
            </a:p>
            <a:p>
              <a:pPr algn="l"/>
              <a:endParaRPr lang="en-US" sz="2400" dirty="0">
                <a:solidFill>
                  <a:srgbClr val="FF1B12"/>
                </a:solidFill>
              </a:endParaRPr>
            </a:p>
            <a:p>
              <a:pPr algn="l"/>
              <a:endParaRPr lang="en-US" sz="2400" dirty="0">
                <a:solidFill>
                  <a:srgbClr val="FF1B12"/>
                </a:solidFill>
              </a:endParaRPr>
            </a:p>
            <a:p>
              <a:pPr algn="l"/>
              <a:r>
                <a:rPr lang="en-US" sz="2400" dirty="0">
                  <a:solidFill>
                    <a:srgbClr val="FF1B12"/>
                  </a:solidFill>
                </a:rPr>
                <a:t>}</a:t>
              </a:r>
            </a:p>
          </p:txBody>
        </p:sp>
      </p:grpSp>
      <p:sp>
        <p:nvSpPr>
          <p:cNvPr id="7" name="Rectangle 8">
            <a:extLst>
              <a:ext uri="{FF2B5EF4-FFF2-40B4-BE49-F238E27FC236}">
                <a16:creationId xmlns:a16="http://schemas.microsoft.com/office/drawing/2014/main" id="{F3DC1BEF-C842-9A77-7F61-2D36A6AFC856}"/>
              </a:ext>
            </a:extLst>
          </p:cNvPr>
          <p:cNvSpPr>
            <a:spLocks noChangeArrowheads="1"/>
          </p:cNvSpPr>
          <p:nvPr/>
        </p:nvSpPr>
        <p:spPr bwMode="auto">
          <a:xfrm>
            <a:off x="4178483" y="2634252"/>
            <a:ext cx="2609179" cy="369332"/>
          </a:xfrm>
          <a:prstGeom prst="rect">
            <a:avLst/>
          </a:prstGeom>
          <a:noFill/>
          <a:ln w="25400">
            <a:noFill/>
            <a:miter lim="800000"/>
            <a:headEnd/>
            <a:tailEnd/>
          </a:ln>
        </p:spPr>
        <p:txBody>
          <a:bodyPr wrap="square" anchor="ctr">
            <a:prstTxWarp prst="textNoShape">
              <a:avLst/>
            </a:prstTxWarp>
            <a:spAutoFit/>
          </a:bodyPr>
          <a:lstStyle/>
          <a:p>
            <a:r>
              <a:rPr lang="en-US" dirty="0">
                <a:solidFill>
                  <a:srgbClr val="000099"/>
                </a:solidFill>
              </a:rPr>
              <a:t>For a given time step:</a:t>
            </a:r>
            <a:endParaRPr lang="en-US" dirty="0"/>
          </a:p>
        </p:txBody>
      </p:sp>
      <p:sp>
        <p:nvSpPr>
          <p:cNvPr id="8" name="TextBox 7">
            <a:extLst>
              <a:ext uri="{FF2B5EF4-FFF2-40B4-BE49-F238E27FC236}">
                <a16:creationId xmlns:a16="http://schemas.microsoft.com/office/drawing/2014/main" id="{3E22D4AC-8B09-83D7-8076-97E714A04E11}"/>
              </a:ext>
            </a:extLst>
          </p:cNvPr>
          <p:cNvSpPr txBox="1"/>
          <p:nvPr/>
        </p:nvSpPr>
        <p:spPr>
          <a:xfrm>
            <a:off x="3984175" y="6154617"/>
            <a:ext cx="0" cy="0"/>
          </a:xfrm>
          <a:prstGeom prst="rect">
            <a:avLst/>
          </a:prstGeom>
        </p:spPr>
        <p:txBody>
          <a:bodyPr vert="horz" wrap="none" lIns="91440" tIns="45720" rIns="91440" bIns="45720" rtlCol="0">
            <a:noAutofit/>
          </a:bodyPr>
          <a:lstStyle/>
          <a:p>
            <a:pPr algn="l"/>
            <a:r>
              <a:rPr lang="en-US" dirty="0"/>
              <a:t>Monolithic, or fully-coupled: One System, One Matrix inversion (Left)</a:t>
            </a:r>
          </a:p>
          <a:p>
            <a:pPr algn="l"/>
            <a:r>
              <a:rPr lang="en-US" dirty="0"/>
              <a:t>Segregated: Multiple Systems</a:t>
            </a:r>
          </a:p>
        </p:txBody>
      </p:sp>
      <p:grpSp>
        <p:nvGrpSpPr>
          <p:cNvPr id="12" name="Group 11">
            <a:extLst>
              <a:ext uri="{FF2B5EF4-FFF2-40B4-BE49-F238E27FC236}">
                <a16:creationId xmlns:a16="http://schemas.microsoft.com/office/drawing/2014/main" id="{04E3090F-9207-190B-F1E6-BB955D949694}"/>
              </a:ext>
            </a:extLst>
          </p:cNvPr>
          <p:cNvGrpSpPr/>
          <p:nvPr/>
        </p:nvGrpSpPr>
        <p:grpSpPr>
          <a:xfrm>
            <a:off x="6217424" y="3100508"/>
            <a:ext cx="4505325" cy="3013075"/>
            <a:chOff x="5433650" y="3100508"/>
            <a:chExt cx="4505325" cy="3013075"/>
          </a:xfrm>
        </p:grpSpPr>
        <p:graphicFrame>
          <p:nvGraphicFramePr>
            <p:cNvPr id="9" name="Object 2">
              <a:extLst>
                <a:ext uri="{FF2B5EF4-FFF2-40B4-BE49-F238E27FC236}">
                  <a16:creationId xmlns:a16="http://schemas.microsoft.com/office/drawing/2014/main" id="{FE718834-8ECC-E65B-41E7-7B12EEDFC0BF}"/>
                </a:ext>
              </a:extLst>
            </p:cNvPr>
            <p:cNvGraphicFramePr>
              <a:graphicFrameLocks noChangeAspect="1"/>
            </p:cNvGraphicFramePr>
            <p:nvPr>
              <p:extLst>
                <p:ext uri="{D42A27DB-BD31-4B8C-83A1-F6EECF244321}">
                  <p14:modId xmlns:p14="http://schemas.microsoft.com/office/powerpoint/2010/main" val="1357846157"/>
                </p:ext>
              </p:extLst>
            </p:nvPr>
          </p:nvGraphicFramePr>
          <p:xfrm>
            <a:off x="5816237" y="3543420"/>
            <a:ext cx="4122738" cy="2266950"/>
          </p:xfrm>
          <a:graphic>
            <a:graphicData uri="http://schemas.openxmlformats.org/presentationml/2006/ole">
              <mc:AlternateContent xmlns:mc="http://schemas.openxmlformats.org/markup-compatibility/2006">
                <mc:Choice xmlns:v="urn:schemas-microsoft-com:vml" Requires="v">
                  <p:oleObj name="Equation" r:id="rId2" imgW="3048000" imgH="1676400" progId="Equation.3">
                    <p:embed/>
                  </p:oleObj>
                </mc:Choice>
                <mc:Fallback>
                  <p:oleObj name="Equation" r:id="rId2" imgW="3048000" imgH="1676400" progId="Equation.3">
                    <p:embed/>
                    <p:pic>
                      <p:nvPicPr>
                        <p:cNvPr id="5" name="Object 2">
                          <a:extLst>
                            <a:ext uri="{FF2B5EF4-FFF2-40B4-BE49-F238E27FC236}">
                              <a16:creationId xmlns:a16="http://schemas.microsoft.com/office/drawing/2014/main" id="{A7D30C06-3821-41C1-C47B-C1EDB75D38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6237" y="3543420"/>
                          <a:ext cx="4122738" cy="22669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5400">
                              <a:solidFill>
                                <a:schemeClr val="tx1"/>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10" name="Rectangle 7">
              <a:extLst>
                <a:ext uri="{FF2B5EF4-FFF2-40B4-BE49-F238E27FC236}">
                  <a16:creationId xmlns:a16="http://schemas.microsoft.com/office/drawing/2014/main" id="{CE8FCCF2-D2C7-D6EE-9ABB-23CFDB6B30D4}"/>
                </a:ext>
              </a:extLst>
            </p:cNvPr>
            <p:cNvSpPr>
              <a:spLocks noChangeArrowheads="1"/>
            </p:cNvSpPr>
            <p:nvPr/>
          </p:nvSpPr>
          <p:spPr bwMode="auto">
            <a:xfrm>
              <a:off x="5433650" y="3100508"/>
              <a:ext cx="4114800" cy="3013075"/>
            </a:xfrm>
            <a:prstGeom prst="rect">
              <a:avLst/>
            </a:prstGeom>
            <a:noFill/>
            <a:ln w="25400">
              <a:noFill/>
              <a:miter lim="800000"/>
              <a:headEnd/>
              <a:tailEnd/>
            </a:ln>
          </p:spPr>
          <p:txBody>
            <a:bodyPr anchor="ctr">
              <a:prstTxWarp prst="textNoShape">
                <a:avLst/>
              </a:prstTxWarp>
              <a:spAutoFit/>
            </a:bodyPr>
            <a:lstStyle/>
            <a:p>
              <a:pPr algn="l"/>
              <a:r>
                <a:rPr lang="en-US" sz="2400" dirty="0">
                  <a:solidFill>
                    <a:srgbClr val="FF1B12"/>
                  </a:solidFill>
                </a:rPr>
                <a:t>do while (!converged) {</a:t>
              </a:r>
            </a:p>
            <a:p>
              <a:pPr algn="l"/>
              <a:endParaRPr lang="en-US" sz="2400" dirty="0">
                <a:solidFill>
                  <a:srgbClr val="FF1B12"/>
                </a:solidFill>
              </a:endParaRPr>
            </a:p>
            <a:p>
              <a:pPr algn="l"/>
              <a:endParaRPr lang="en-US" sz="2400" dirty="0">
                <a:solidFill>
                  <a:srgbClr val="FF1B12"/>
                </a:solidFill>
              </a:endParaRPr>
            </a:p>
            <a:p>
              <a:pPr algn="l"/>
              <a:endParaRPr lang="en-US" sz="2400" dirty="0">
                <a:solidFill>
                  <a:srgbClr val="FF1B12"/>
                </a:solidFill>
              </a:endParaRPr>
            </a:p>
            <a:p>
              <a:pPr algn="l"/>
              <a:endParaRPr lang="en-US" sz="2400" dirty="0">
                <a:solidFill>
                  <a:srgbClr val="FF1B12"/>
                </a:solidFill>
              </a:endParaRPr>
            </a:p>
            <a:p>
              <a:pPr algn="l"/>
              <a:endParaRPr lang="en-US" sz="2400" dirty="0">
                <a:solidFill>
                  <a:srgbClr val="FF1B12"/>
                </a:solidFill>
              </a:endParaRPr>
            </a:p>
            <a:p>
              <a:pPr algn="l"/>
              <a:endParaRPr lang="en-US" sz="2400" dirty="0">
                <a:solidFill>
                  <a:srgbClr val="FF1B12"/>
                </a:solidFill>
              </a:endParaRPr>
            </a:p>
            <a:p>
              <a:pPr algn="l"/>
              <a:r>
                <a:rPr lang="en-US" sz="2400" dirty="0">
                  <a:solidFill>
                    <a:srgbClr val="FF1B12"/>
                  </a:solidFill>
                </a:rPr>
                <a:t>}</a:t>
              </a:r>
            </a:p>
          </p:txBody>
        </p:sp>
      </p:grpSp>
      <p:cxnSp>
        <p:nvCxnSpPr>
          <p:cNvPr id="14" name="Straight Arrow Connector 13">
            <a:extLst>
              <a:ext uri="{FF2B5EF4-FFF2-40B4-BE49-F238E27FC236}">
                <a16:creationId xmlns:a16="http://schemas.microsoft.com/office/drawing/2014/main" id="{022021E7-1633-CB45-8572-21923AB25299}"/>
              </a:ext>
            </a:extLst>
          </p:cNvPr>
          <p:cNvCxnSpPr/>
          <p:nvPr/>
        </p:nvCxnSpPr>
        <p:spPr>
          <a:xfrm>
            <a:off x="7351208" y="3645877"/>
            <a:ext cx="504093" cy="38686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67BCF4A-B58E-E018-0EA5-E4C2770550FC}"/>
              </a:ext>
            </a:extLst>
          </p:cNvPr>
          <p:cNvCxnSpPr/>
          <p:nvPr/>
        </p:nvCxnSpPr>
        <p:spPr>
          <a:xfrm>
            <a:off x="8058780" y="3634991"/>
            <a:ext cx="504093" cy="38686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F80A496-57C0-BC6D-F8C3-D742A727E945}"/>
              </a:ext>
            </a:extLst>
          </p:cNvPr>
          <p:cNvCxnSpPr/>
          <p:nvPr/>
        </p:nvCxnSpPr>
        <p:spPr>
          <a:xfrm>
            <a:off x="8717367" y="3624101"/>
            <a:ext cx="504093" cy="38686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A07E1A7-1AEE-D44A-04DE-19512A4ADB96}"/>
              </a:ext>
            </a:extLst>
          </p:cNvPr>
          <p:cNvCxnSpPr/>
          <p:nvPr/>
        </p:nvCxnSpPr>
        <p:spPr>
          <a:xfrm>
            <a:off x="8771793" y="4233705"/>
            <a:ext cx="504093" cy="38686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4CBF00A-5E84-7817-F89F-0430C7753F89}"/>
              </a:ext>
            </a:extLst>
          </p:cNvPr>
          <p:cNvCxnSpPr/>
          <p:nvPr/>
        </p:nvCxnSpPr>
        <p:spPr>
          <a:xfrm>
            <a:off x="8728247" y="4761664"/>
            <a:ext cx="504093" cy="38686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B2956D7-16F5-74BE-28E4-275D63A1DB4A}"/>
              </a:ext>
            </a:extLst>
          </p:cNvPr>
          <p:cNvCxnSpPr/>
          <p:nvPr/>
        </p:nvCxnSpPr>
        <p:spPr>
          <a:xfrm>
            <a:off x="6589207" y="4190163"/>
            <a:ext cx="504093" cy="38686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A5424AA-B615-BC3F-260F-19C3968E8D8D}"/>
              </a:ext>
            </a:extLst>
          </p:cNvPr>
          <p:cNvCxnSpPr/>
          <p:nvPr/>
        </p:nvCxnSpPr>
        <p:spPr>
          <a:xfrm>
            <a:off x="6676291" y="4767105"/>
            <a:ext cx="504093" cy="38686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43D5416-DA37-AB26-8FC5-E911E011E585}"/>
              </a:ext>
            </a:extLst>
          </p:cNvPr>
          <p:cNvCxnSpPr/>
          <p:nvPr/>
        </p:nvCxnSpPr>
        <p:spPr>
          <a:xfrm>
            <a:off x="6719832" y="5284175"/>
            <a:ext cx="504093" cy="38686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0856112-B8AF-C5EE-BAFB-2860669493F1}"/>
              </a:ext>
            </a:extLst>
          </p:cNvPr>
          <p:cNvCxnSpPr/>
          <p:nvPr/>
        </p:nvCxnSpPr>
        <p:spPr>
          <a:xfrm>
            <a:off x="7427404" y="5273289"/>
            <a:ext cx="504093" cy="38686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5AE09DF-0790-576C-9781-686FD74F74CF}"/>
              </a:ext>
            </a:extLst>
          </p:cNvPr>
          <p:cNvCxnSpPr/>
          <p:nvPr/>
        </p:nvCxnSpPr>
        <p:spPr>
          <a:xfrm>
            <a:off x="8085991" y="5262399"/>
            <a:ext cx="504093" cy="38686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F1FC3CF-6791-6044-7021-56D432C3967E}"/>
              </a:ext>
            </a:extLst>
          </p:cNvPr>
          <p:cNvCxnSpPr/>
          <p:nvPr/>
        </p:nvCxnSpPr>
        <p:spPr>
          <a:xfrm>
            <a:off x="7372978" y="4761667"/>
            <a:ext cx="504093" cy="38686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0224992-A7B1-4088-46D7-4BA6818B958A}"/>
              </a:ext>
            </a:extLst>
          </p:cNvPr>
          <p:cNvCxnSpPr/>
          <p:nvPr/>
        </p:nvCxnSpPr>
        <p:spPr>
          <a:xfrm>
            <a:off x="8031567" y="4211941"/>
            <a:ext cx="504093" cy="38686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855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4C0CB-F923-DED3-5E2F-4128F36D44B1}"/>
              </a:ext>
            </a:extLst>
          </p:cNvPr>
          <p:cNvSpPr>
            <a:spLocks noGrp="1"/>
          </p:cNvSpPr>
          <p:nvPr>
            <p:ph type="title"/>
          </p:nvPr>
        </p:nvSpPr>
        <p:spPr/>
        <p:txBody>
          <a:bodyPr/>
          <a:lstStyle/>
          <a:p>
            <a:r>
              <a:rPr lang="en-US" dirty="0"/>
              <a:t>Pressure Projection For Variable Density</a:t>
            </a:r>
          </a:p>
        </p:txBody>
      </p:sp>
      <p:sp>
        <p:nvSpPr>
          <p:cNvPr id="3" name="Slide Number Placeholder 2">
            <a:extLst>
              <a:ext uri="{FF2B5EF4-FFF2-40B4-BE49-F238E27FC236}">
                <a16:creationId xmlns:a16="http://schemas.microsoft.com/office/drawing/2014/main" id="{98CCF628-795C-51AC-A51C-00913BE429C8}"/>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15" name="Rectangle 3">
            <a:extLst>
              <a:ext uri="{FF2B5EF4-FFF2-40B4-BE49-F238E27FC236}">
                <a16:creationId xmlns:a16="http://schemas.microsoft.com/office/drawing/2014/main" id="{C58AE403-04A0-3C42-B742-8BA7E3574D32}"/>
              </a:ext>
            </a:extLst>
          </p:cNvPr>
          <p:cNvSpPr txBox="1">
            <a:spLocks noChangeArrowheads="1"/>
          </p:cNvSpPr>
          <p:nvPr/>
        </p:nvSpPr>
        <p:spPr>
          <a:xfrm>
            <a:off x="1905000" y="1295400"/>
            <a:ext cx="4038600" cy="4876800"/>
          </a:xfrm>
          <a:prstGeom prst="rect">
            <a:avLst/>
          </a:prstGeom>
          <a:noFill/>
          <a:ln w="12700">
            <a:solidFill>
              <a:srgbClr val="00279F"/>
            </a:solidFill>
            <a:miter lim="800000"/>
            <a:headEnd/>
            <a:tailEnd/>
          </a:ln>
        </p:spPr>
        <p:txBody>
          <a:bodyPr/>
          <a:lstStyle>
            <a:lvl1pPr marL="68576" indent="-68576" algn="l" defTabSz="685749" rtl="0" eaLnBrk="1" latinLnBrk="0" hangingPunct="1">
              <a:lnSpc>
                <a:spcPct val="90000"/>
              </a:lnSpc>
              <a:spcBef>
                <a:spcPts val="900"/>
              </a:spcBef>
              <a:spcAft>
                <a:spcPts val="150"/>
              </a:spcAft>
              <a:buClr>
                <a:srgbClr val="00B0F0"/>
              </a:buClr>
              <a:buSzPct val="100000"/>
              <a:buFont typeface="Calibri" panose="020F0502020204030204" pitchFamily="34" charset="0"/>
              <a:buChar char=" "/>
              <a:defRPr sz="1800" kern="1200">
                <a:solidFill>
                  <a:schemeClr val="bg1"/>
                </a:solidFill>
                <a:latin typeface="Garamond" charset="0"/>
                <a:ea typeface="Garamond" charset="0"/>
                <a:cs typeface="Garamond" charset="0"/>
              </a:defRPr>
            </a:lvl1pPr>
            <a:lvl2pPr marL="288015" indent="-137150" algn="l" defTabSz="685749" rtl="0" eaLnBrk="1" latinLnBrk="0" hangingPunct="1">
              <a:lnSpc>
                <a:spcPct val="90000"/>
              </a:lnSpc>
              <a:spcBef>
                <a:spcPts val="150"/>
              </a:spcBef>
              <a:spcAft>
                <a:spcPts val="300"/>
              </a:spcAft>
              <a:buClr>
                <a:srgbClr val="00B0F0"/>
              </a:buClr>
              <a:buFont typeface="Calibri" pitchFamily="34" charset="0"/>
              <a:buChar char="◦"/>
              <a:defRPr sz="1600" kern="1200">
                <a:solidFill>
                  <a:schemeClr val="bg1"/>
                </a:solidFill>
                <a:latin typeface="Garamond" charset="0"/>
                <a:ea typeface="Garamond" charset="0"/>
                <a:cs typeface="Garamond" charset="0"/>
              </a:defRPr>
            </a:lvl2pPr>
            <a:lvl3pPr marL="425165" indent="-137150" algn="l" defTabSz="685749" rtl="0" eaLnBrk="1" latinLnBrk="0" hangingPunct="1">
              <a:lnSpc>
                <a:spcPct val="90000"/>
              </a:lnSpc>
              <a:spcBef>
                <a:spcPts val="150"/>
              </a:spcBef>
              <a:spcAft>
                <a:spcPts val="300"/>
              </a:spcAft>
              <a:buClr>
                <a:srgbClr val="00B0F0"/>
              </a:buClr>
              <a:buFont typeface="Calibri" pitchFamily="34" charset="0"/>
              <a:buChar char="◦"/>
              <a:defRPr sz="1200" kern="1200">
                <a:solidFill>
                  <a:schemeClr val="bg1"/>
                </a:solidFill>
                <a:latin typeface="Garamond" charset="0"/>
                <a:ea typeface="Garamond" charset="0"/>
                <a:cs typeface="Garamond" charset="0"/>
              </a:defRPr>
            </a:lvl3pPr>
            <a:lvl4pPr marL="562314" indent="-137150" algn="l" defTabSz="685749" rtl="0" eaLnBrk="1" latinLnBrk="0" hangingPunct="1">
              <a:lnSpc>
                <a:spcPct val="90000"/>
              </a:lnSpc>
              <a:spcBef>
                <a:spcPts val="150"/>
              </a:spcBef>
              <a:spcAft>
                <a:spcPts val="300"/>
              </a:spcAft>
              <a:buClr>
                <a:srgbClr val="00B0F0"/>
              </a:buClr>
              <a:buFont typeface="Calibri" pitchFamily="34" charset="0"/>
              <a:buChar char="◦"/>
              <a:defRPr sz="1200" kern="1200">
                <a:solidFill>
                  <a:schemeClr val="bg1"/>
                </a:solidFill>
                <a:latin typeface="Garamond" charset="0"/>
                <a:ea typeface="Garamond" charset="0"/>
                <a:cs typeface="Garamond" charset="0"/>
              </a:defRPr>
            </a:lvl4pPr>
            <a:lvl5pPr marL="699464" indent="-137150" algn="l" defTabSz="685749" rtl="0" eaLnBrk="1" latinLnBrk="0" hangingPunct="1">
              <a:lnSpc>
                <a:spcPct val="90000"/>
              </a:lnSpc>
              <a:spcBef>
                <a:spcPts val="150"/>
              </a:spcBef>
              <a:spcAft>
                <a:spcPts val="300"/>
              </a:spcAft>
              <a:buClr>
                <a:srgbClr val="00B0F0"/>
              </a:buClr>
              <a:buFont typeface="Calibri" pitchFamily="34" charset="0"/>
              <a:buChar char="◦"/>
              <a:defRPr sz="1200" kern="1200">
                <a:solidFill>
                  <a:schemeClr val="bg1"/>
                </a:solidFill>
                <a:latin typeface="Garamond" charset="0"/>
                <a:ea typeface="Garamond" charset="0"/>
                <a:cs typeface="Garamond" charset="0"/>
              </a:defRPr>
            </a:lvl5pPr>
            <a:lvl6pPr marL="824939"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4928"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4916"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4906"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altLang="en-US" dirty="0">
                <a:solidFill>
                  <a:schemeClr val="tx1"/>
                </a:solidFill>
                <a:latin typeface="+mj-lt"/>
              </a:rPr>
              <a:t> Semi-discrete approach (uniform density) </a:t>
            </a:r>
            <a:r>
              <a:rPr lang="en-US" altLang="en-US" dirty="0">
                <a:latin typeface="+mj-lt"/>
              </a:rPr>
              <a:t>Fully discrete approach</a:t>
            </a:r>
            <a:br>
              <a:rPr lang="en-US" altLang="en-US" dirty="0">
                <a:solidFill>
                  <a:schemeClr val="tx1"/>
                </a:solidFill>
              </a:rPr>
            </a:br>
            <a:br>
              <a:rPr lang="en-US" altLang="en-US" dirty="0">
                <a:solidFill>
                  <a:schemeClr val="tx1"/>
                </a:solidFill>
              </a:rPr>
            </a:br>
            <a:br>
              <a:rPr lang="en-US" altLang="en-US" dirty="0">
                <a:solidFill>
                  <a:schemeClr val="tx1"/>
                </a:solidFill>
              </a:rPr>
            </a:br>
            <a:br>
              <a:rPr lang="en-US" altLang="en-US" dirty="0">
                <a:solidFill>
                  <a:schemeClr val="tx1"/>
                </a:solidFill>
              </a:rPr>
            </a:br>
            <a:br>
              <a:rPr lang="en-US" altLang="en-US" dirty="0">
                <a:solidFill>
                  <a:schemeClr val="tx1"/>
                </a:solidFill>
              </a:rPr>
            </a:br>
            <a:br>
              <a:rPr lang="en-US" altLang="en-US" dirty="0">
                <a:solidFill>
                  <a:schemeClr val="tx1"/>
                </a:solidFill>
              </a:rPr>
            </a:br>
            <a:br>
              <a:rPr lang="en-US" altLang="en-US" dirty="0">
                <a:solidFill>
                  <a:schemeClr val="tx1"/>
                </a:solidFill>
              </a:rPr>
            </a:br>
            <a:endParaRPr lang="en-US" altLang="en-US" dirty="0">
              <a:solidFill>
                <a:schemeClr val="tx1"/>
              </a:solidFill>
            </a:endParaRPr>
          </a:p>
          <a:p>
            <a:pPr>
              <a:buFontTx/>
              <a:buNone/>
            </a:pPr>
            <a:endParaRPr lang="en-US" altLang="en-US" dirty="0">
              <a:solidFill>
                <a:schemeClr val="tx1"/>
              </a:solidFill>
            </a:endParaRPr>
          </a:p>
          <a:p>
            <a:pPr lvl="1"/>
            <a:r>
              <a:rPr lang="en-US" altLang="en-US" sz="1800" dirty="0" err="1">
                <a:solidFill>
                  <a:schemeClr val="tx1"/>
                </a:solidFill>
              </a:rPr>
              <a:t>Chorin</a:t>
            </a:r>
            <a:r>
              <a:rPr lang="en-US" altLang="en-US" sz="1800" dirty="0">
                <a:solidFill>
                  <a:schemeClr val="tx1"/>
                </a:solidFill>
              </a:rPr>
              <a:t> (1968)</a:t>
            </a:r>
          </a:p>
          <a:p>
            <a:pPr lvl="1"/>
            <a:r>
              <a:rPr lang="en-US" altLang="en-US" sz="1800" dirty="0">
                <a:solidFill>
                  <a:schemeClr val="tx1"/>
                </a:solidFill>
              </a:rPr>
              <a:t>Time scale is the time step:</a:t>
            </a:r>
          </a:p>
        </p:txBody>
      </p:sp>
      <p:graphicFrame>
        <p:nvGraphicFramePr>
          <p:cNvPr id="16" name="Object 4">
            <a:extLst>
              <a:ext uri="{FF2B5EF4-FFF2-40B4-BE49-F238E27FC236}">
                <a16:creationId xmlns:a16="http://schemas.microsoft.com/office/drawing/2014/main" id="{590479C2-B479-5C0B-66BF-3DD36F8EE521}"/>
              </a:ext>
            </a:extLst>
          </p:cNvPr>
          <p:cNvGraphicFramePr>
            <a:graphicFrameLocks noChangeAspect="1"/>
          </p:cNvGraphicFramePr>
          <p:nvPr/>
        </p:nvGraphicFramePr>
        <p:xfrm>
          <a:off x="2057400" y="1905000"/>
          <a:ext cx="3733800" cy="1809750"/>
        </p:xfrm>
        <a:graphic>
          <a:graphicData uri="http://schemas.openxmlformats.org/presentationml/2006/ole">
            <mc:AlternateContent xmlns:mc="http://schemas.openxmlformats.org/markup-compatibility/2006">
              <mc:Choice xmlns:v="urn:schemas-microsoft-com:vml" Requires="v">
                <p:oleObj name="Equation" r:id="rId2" imgW="59690000" imgH="28968700" progId="Equation.DSMT4">
                  <p:embed/>
                </p:oleObj>
              </mc:Choice>
              <mc:Fallback>
                <p:oleObj name="Equation" r:id="rId2" imgW="59690000" imgH="28968700" progId="Equation.DSMT4">
                  <p:embed/>
                  <p:pic>
                    <p:nvPicPr>
                      <p:cNvPr id="16" name="Object 4">
                        <a:extLst>
                          <a:ext uri="{FF2B5EF4-FFF2-40B4-BE49-F238E27FC236}">
                            <a16:creationId xmlns:a16="http://schemas.microsoft.com/office/drawing/2014/main" id="{590479C2-B479-5C0B-66BF-3DD36F8EE5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905000"/>
                        <a:ext cx="3733800" cy="180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5">
            <a:extLst>
              <a:ext uri="{FF2B5EF4-FFF2-40B4-BE49-F238E27FC236}">
                <a16:creationId xmlns:a16="http://schemas.microsoft.com/office/drawing/2014/main" id="{55D2D2F8-BEFF-D5B7-8B43-5C9D93E0D7DA}"/>
              </a:ext>
            </a:extLst>
          </p:cNvPr>
          <p:cNvGraphicFramePr>
            <a:graphicFrameLocks noChangeAspect="1"/>
          </p:cNvGraphicFramePr>
          <p:nvPr/>
        </p:nvGraphicFramePr>
        <p:xfrm>
          <a:off x="2362200" y="4953001"/>
          <a:ext cx="2819400" cy="454025"/>
        </p:xfrm>
        <a:graphic>
          <a:graphicData uri="http://schemas.openxmlformats.org/presentationml/2006/ole">
            <mc:AlternateContent xmlns:mc="http://schemas.openxmlformats.org/markup-compatibility/2006">
              <mc:Choice xmlns:v="urn:schemas-microsoft-com:vml" Requires="v">
                <p:oleObj name="Equation" r:id="rId4" imgW="43599100" imgH="7023100" progId="Equation.DSMT4">
                  <p:embed/>
                </p:oleObj>
              </mc:Choice>
              <mc:Fallback>
                <p:oleObj name="Equation" r:id="rId4" imgW="43599100" imgH="7023100" progId="Equation.DSMT4">
                  <p:embed/>
                  <p:pic>
                    <p:nvPicPr>
                      <p:cNvPr id="17" name="Object 5">
                        <a:extLst>
                          <a:ext uri="{FF2B5EF4-FFF2-40B4-BE49-F238E27FC236}">
                            <a16:creationId xmlns:a16="http://schemas.microsoft.com/office/drawing/2014/main" id="{55D2D2F8-BEFF-D5B7-8B43-5C9D93E0D7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4953001"/>
                        <a:ext cx="2819400"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Rectangle 6">
            <a:extLst>
              <a:ext uri="{FF2B5EF4-FFF2-40B4-BE49-F238E27FC236}">
                <a16:creationId xmlns:a16="http://schemas.microsoft.com/office/drawing/2014/main" id="{616B75AD-3837-05B9-B597-0035F5233C4B}"/>
              </a:ext>
            </a:extLst>
          </p:cNvPr>
          <p:cNvSpPr>
            <a:spLocks noChangeArrowheads="1"/>
          </p:cNvSpPr>
          <p:nvPr/>
        </p:nvSpPr>
        <p:spPr bwMode="auto">
          <a:xfrm>
            <a:off x="6096000" y="1295400"/>
            <a:ext cx="4114800" cy="4876800"/>
          </a:xfrm>
          <a:prstGeom prst="rect">
            <a:avLst/>
          </a:prstGeom>
          <a:noFill/>
          <a:ln w="12700">
            <a:solidFill>
              <a:srgbClr val="00279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lvl1pPr marL="342900" indent="-171450">
              <a:spcBef>
                <a:spcPct val="20000"/>
              </a:spcBef>
              <a:buSzPct val="100000"/>
              <a:buChar char="•"/>
              <a:defRPr sz="2000">
                <a:solidFill>
                  <a:srgbClr val="990000"/>
                </a:solidFill>
                <a:latin typeface="Arial" panose="020B0604020202020204" pitchFamily="34" charset="0"/>
              </a:defRPr>
            </a:lvl1pPr>
            <a:lvl2pPr marL="685800" indent="-228600">
              <a:spcBef>
                <a:spcPct val="20000"/>
              </a:spcBef>
              <a:buSzPct val="100000"/>
              <a:buChar char="–"/>
              <a:defRPr>
                <a:solidFill>
                  <a:srgbClr val="000000"/>
                </a:solidFill>
                <a:latin typeface="Arial" panose="020B0604020202020204" pitchFamily="34" charset="0"/>
              </a:defRPr>
            </a:lvl2pPr>
            <a:lvl3pPr marL="1085850" indent="-171450">
              <a:spcBef>
                <a:spcPct val="20000"/>
              </a:spcBef>
              <a:buSzPct val="100000"/>
              <a:buChar char="•"/>
              <a:defRPr sz="1600">
                <a:solidFill>
                  <a:srgbClr val="000000"/>
                </a:solidFill>
                <a:latin typeface="Arial" panose="020B0604020202020204" pitchFamily="34" charset="0"/>
              </a:defRPr>
            </a:lvl3pPr>
            <a:lvl4pPr marL="1543050" indent="-171450">
              <a:spcBef>
                <a:spcPct val="20000"/>
              </a:spcBef>
              <a:buSzPct val="100000"/>
              <a:buChar char="–"/>
              <a:defRPr sz="1400">
                <a:solidFill>
                  <a:srgbClr val="000000"/>
                </a:solidFill>
                <a:latin typeface="Arial" panose="020B0604020202020204" pitchFamily="34" charset="0"/>
              </a:defRPr>
            </a:lvl4pPr>
            <a:lvl5pPr marL="1943100" indent="-114300">
              <a:spcBef>
                <a:spcPct val="20000"/>
              </a:spcBef>
              <a:buSzPct val="100000"/>
              <a:buChar char="•"/>
              <a:defRPr sz="1400">
                <a:solidFill>
                  <a:srgbClr val="000000"/>
                </a:solidFill>
                <a:latin typeface="Arial" panose="020B0604020202020204" pitchFamily="34" charset="0"/>
              </a:defRPr>
            </a:lvl5pPr>
            <a:lvl6pPr marL="2400300" indent="-114300" eaLnBrk="0" fontAlgn="base" hangingPunct="0">
              <a:spcBef>
                <a:spcPct val="20000"/>
              </a:spcBef>
              <a:spcAft>
                <a:spcPct val="0"/>
              </a:spcAft>
              <a:buSzPct val="100000"/>
              <a:buChar char="•"/>
              <a:defRPr sz="1400">
                <a:solidFill>
                  <a:srgbClr val="000000"/>
                </a:solidFill>
                <a:latin typeface="Arial" panose="020B0604020202020204" pitchFamily="34" charset="0"/>
              </a:defRPr>
            </a:lvl6pPr>
            <a:lvl7pPr marL="2857500" indent="-114300" eaLnBrk="0" fontAlgn="base" hangingPunct="0">
              <a:spcBef>
                <a:spcPct val="20000"/>
              </a:spcBef>
              <a:spcAft>
                <a:spcPct val="0"/>
              </a:spcAft>
              <a:buSzPct val="100000"/>
              <a:buChar char="•"/>
              <a:defRPr sz="1400">
                <a:solidFill>
                  <a:srgbClr val="000000"/>
                </a:solidFill>
                <a:latin typeface="Arial" panose="020B0604020202020204" pitchFamily="34" charset="0"/>
              </a:defRPr>
            </a:lvl7pPr>
            <a:lvl8pPr marL="3314700" indent="-114300" eaLnBrk="0" fontAlgn="base" hangingPunct="0">
              <a:spcBef>
                <a:spcPct val="20000"/>
              </a:spcBef>
              <a:spcAft>
                <a:spcPct val="0"/>
              </a:spcAft>
              <a:buSzPct val="100000"/>
              <a:buChar char="•"/>
              <a:defRPr sz="1400">
                <a:solidFill>
                  <a:srgbClr val="000000"/>
                </a:solidFill>
                <a:latin typeface="Arial" panose="020B0604020202020204" pitchFamily="34" charset="0"/>
              </a:defRPr>
            </a:lvl8pPr>
            <a:lvl9pPr marL="3771900" indent="-114300" eaLnBrk="0" fontAlgn="base" hangingPunct="0">
              <a:spcBef>
                <a:spcPct val="20000"/>
              </a:spcBef>
              <a:spcAft>
                <a:spcPct val="0"/>
              </a:spcAft>
              <a:buSzPct val="100000"/>
              <a:buChar char="•"/>
              <a:defRPr sz="1400">
                <a:solidFill>
                  <a:srgbClr val="000000"/>
                </a:solidFill>
                <a:latin typeface="Arial" panose="020B0604020202020204" pitchFamily="34" charset="0"/>
              </a:defRPr>
            </a:lvl9pPr>
          </a:lstStyle>
          <a:p>
            <a:r>
              <a:rPr lang="en-US" altLang="en-US" dirty="0">
                <a:solidFill>
                  <a:schemeClr val="tx1"/>
                </a:solidFill>
                <a:latin typeface="+mj-lt"/>
              </a:rPr>
              <a:t>Fully discrete approach </a:t>
            </a:r>
            <a:br>
              <a:rPr lang="en-US" altLang="en-US" dirty="0">
                <a:latin typeface="+mj-lt"/>
              </a:rPr>
            </a:br>
            <a:br>
              <a:rPr lang="en-US" altLang="en-US" dirty="0">
                <a:latin typeface="+mj-lt"/>
              </a:rPr>
            </a:br>
            <a:br>
              <a:rPr lang="en-US" altLang="en-US" dirty="0">
                <a:latin typeface="+mj-lt"/>
              </a:rPr>
            </a:br>
            <a:endParaRPr lang="en-US" altLang="en-US" dirty="0">
              <a:latin typeface="+mj-lt"/>
            </a:endParaRPr>
          </a:p>
          <a:p>
            <a:pPr lvl="1"/>
            <a:r>
              <a:rPr lang="en-US" altLang="en-US" dirty="0">
                <a:latin typeface="+mj-lt"/>
              </a:rPr>
              <a:t>Factored matrix:</a:t>
            </a:r>
            <a:br>
              <a:rPr lang="en-US" altLang="en-US" dirty="0">
                <a:latin typeface="+mj-lt"/>
              </a:rPr>
            </a:br>
            <a:br>
              <a:rPr lang="en-US" altLang="en-US" dirty="0">
                <a:latin typeface="+mj-lt"/>
              </a:rPr>
            </a:br>
            <a:br>
              <a:rPr lang="en-US" altLang="en-US" dirty="0">
                <a:latin typeface="+mj-lt"/>
              </a:rPr>
            </a:br>
            <a:br>
              <a:rPr lang="en-US" altLang="en-US" dirty="0">
                <a:latin typeface="+mj-lt"/>
              </a:rPr>
            </a:br>
            <a:r>
              <a:rPr lang="en-US" altLang="en-US" dirty="0">
                <a:latin typeface="+mj-lt"/>
              </a:rPr>
              <a:t>    is an approximation to  </a:t>
            </a:r>
          </a:p>
          <a:p>
            <a:pPr lvl="1"/>
            <a:r>
              <a:rPr lang="en-US" altLang="en-US" dirty="0">
                <a:latin typeface="+mj-lt"/>
              </a:rPr>
              <a:t>SIMPLE family of methods</a:t>
            </a:r>
          </a:p>
          <a:p>
            <a:pPr lvl="1"/>
            <a:r>
              <a:rPr lang="en-US" altLang="en-US" dirty="0">
                <a:latin typeface="+mj-lt"/>
              </a:rPr>
              <a:t>Time scale is the characteristic scale of       :</a:t>
            </a:r>
            <a:br>
              <a:rPr lang="en-US" altLang="en-US" dirty="0">
                <a:latin typeface="+mj-lt"/>
              </a:rPr>
            </a:br>
            <a:br>
              <a:rPr lang="en-US" altLang="en-US" dirty="0">
                <a:latin typeface="+mj-lt"/>
              </a:rPr>
            </a:br>
            <a:endParaRPr lang="en-US" altLang="en-US" dirty="0">
              <a:latin typeface="+mj-lt"/>
            </a:endParaRPr>
          </a:p>
          <a:p>
            <a:pPr lvl="2"/>
            <a:r>
              <a:rPr lang="en-US" altLang="en-US" dirty="0">
                <a:latin typeface="+mj-lt"/>
              </a:rPr>
              <a:t>For convection-dominated flows, this looks like </a:t>
            </a:r>
            <a:r>
              <a:rPr lang="en-US" altLang="en-US" dirty="0">
                <a:latin typeface="Symbol" pitchFamily="2" charset="2"/>
              </a:rPr>
              <a:t>D</a:t>
            </a:r>
            <a:r>
              <a:rPr lang="en-US" altLang="en-US" dirty="0"/>
              <a:t>x/U</a:t>
            </a:r>
            <a:br>
              <a:rPr lang="en-US" altLang="en-US" dirty="0"/>
            </a:br>
            <a:endParaRPr lang="en-US" altLang="en-US" dirty="0"/>
          </a:p>
        </p:txBody>
      </p:sp>
      <p:graphicFrame>
        <p:nvGraphicFramePr>
          <p:cNvPr id="19" name="Object 7">
            <a:extLst>
              <a:ext uri="{FF2B5EF4-FFF2-40B4-BE49-F238E27FC236}">
                <a16:creationId xmlns:a16="http://schemas.microsoft.com/office/drawing/2014/main" id="{93B83323-904C-960D-9639-9B3815A14F72}"/>
              </a:ext>
            </a:extLst>
          </p:cNvPr>
          <p:cNvGraphicFramePr>
            <a:graphicFrameLocks noChangeAspect="1"/>
          </p:cNvGraphicFramePr>
          <p:nvPr/>
        </p:nvGraphicFramePr>
        <p:xfrm>
          <a:off x="7162800" y="1752601"/>
          <a:ext cx="2362200" cy="817563"/>
        </p:xfrm>
        <a:graphic>
          <a:graphicData uri="http://schemas.openxmlformats.org/presentationml/2006/ole">
            <mc:AlternateContent xmlns:mc="http://schemas.openxmlformats.org/markup-compatibility/2006">
              <mc:Choice xmlns:v="urn:schemas-microsoft-com:vml" Requires="v">
                <p:oleObj name="Equation" r:id="rId6" imgW="32181800" imgH="11112500" progId="Equation.DSMT4">
                  <p:embed/>
                </p:oleObj>
              </mc:Choice>
              <mc:Fallback>
                <p:oleObj name="Equation" r:id="rId6" imgW="32181800" imgH="11112500" progId="Equation.DSMT4">
                  <p:embed/>
                  <p:pic>
                    <p:nvPicPr>
                      <p:cNvPr id="19" name="Object 7">
                        <a:extLst>
                          <a:ext uri="{FF2B5EF4-FFF2-40B4-BE49-F238E27FC236}">
                            <a16:creationId xmlns:a16="http://schemas.microsoft.com/office/drawing/2014/main" id="{93B83323-904C-960D-9639-9B3815A14F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2800" y="1752601"/>
                        <a:ext cx="2362200" cy="817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8">
            <a:extLst>
              <a:ext uri="{FF2B5EF4-FFF2-40B4-BE49-F238E27FC236}">
                <a16:creationId xmlns:a16="http://schemas.microsoft.com/office/drawing/2014/main" id="{03F351F0-F078-2644-E422-0D6BB226F801}"/>
              </a:ext>
            </a:extLst>
          </p:cNvPr>
          <p:cNvGraphicFramePr>
            <a:graphicFrameLocks noChangeAspect="1"/>
          </p:cNvGraphicFramePr>
          <p:nvPr/>
        </p:nvGraphicFramePr>
        <p:xfrm>
          <a:off x="6629400" y="2895600"/>
          <a:ext cx="3276600" cy="674688"/>
        </p:xfrm>
        <a:graphic>
          <a:graphicData uri="http://schemas.openxmlformats.org/presentationml/2006/ole">
            <mc:AlternateContent xmlns:mc="http://schemas.openxmlformats.org/markup-compatibility/2006">
              <mc:Choice xmlns:v="urn:schemas-microsoft-com:vml" Requires="v">
                <p:oleObj name="Equation" r:id="rId8" imgW="54127400" imgH="11112500" progId="Equation.DSMT4">
                  <p:embed/>
                </p:oleObj>
              </mc:Choice>
              <mc:Fallback>
                <p:oleObj name="Equation" r:id="rId8" imgW="54127400" imgH="11112500" progId="Equation.DSMT4">
                  <p:embed/>
                  <p:pic>
                    <p:nvPicPr>
                      <p:cNvPr id="20" name="Object 8">
                        <a:extLst>
                          <a:ext uri="{FF2B5EF4-FFF2-40B4-BE49-F238E27FC236}">
                            <a16:creationId xmlns:a16="http://schemas.microsoft.com/office/drawing/2014/main" id="{03F351F0-F078-2644-E422-0D6BB226F80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29400" y="2895600"/>
                        <a:ext cx="3276600" cy="674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9">
            <a:extLst>
              <a:ext uri="{FF2B5EF4-FFF2-40B4-BE49-F238E27FC236}">
                <a16:creationId xmlns:a16="http://schemas.microsoft.com/office/drawing/2014/main" id="{C9414632-EFCC-7109-228D-7B073C2B1918}"/>
              </a:ext>
            </a:extLst>
          </p:cNvPr>
          <p:cNvGraphicFramePr>
            <a:graphicFrameLocks noChangeAspect="1"/>
          </p:cNvGraphicFramePr>
          <p:nvPr/>
        </p:nvGraphicFramePr>
        <p:xfrm>
          <a:off x="7750175" y="4602163"/>
          <a:ext cx="406400" cy="304800"/>
        </p:xfrm>
        <a:graphic>
          <a:graphicData uri="http://schemas.openxmlformats.org/presentationml/2006/ole">
            <mc:AlternateContent xmlns:mc="http://schemas.openxmlformats.org/markup-compatibility/2006">
              <mc:Choice xmlns:v="urn:schemas-microsoft-com:vml" Requires="v">
                <p:oleObj name="Equation" r:id="rId10" imgW="5854700" imgH="4394200" progId="Equation.DSMT4">
                  <p:embed/>
                </p:oleObj>
              </mc:Choice>
              <mc:Fallback>
                <p:oleObj name="Equation" r:id="rId10" imgW="5854700" imgH="4394200" progId="Equation.DSMT4">
                  <p:embed/>
                  <p:pic>
                    <p:nvPicPr>
                      <p:cNvPr id="21" name="Object 9">
                        <a:extLst>
                          <a:ext uri="{FF2B5EF4-FFF2-40B4-BE49-F238E27FC236}">
                            <a16:creationId xmlns:a16="http://schemas.microsoft.com/office/drawing/2014/main" id="{C9414632-EFCC-7109-228D-7B073C2B191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50175" y="4602163"/>
                        <a:ext cx="4064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10">
            <a:extLst>
              <a:ext uri="{FF2B5EF4-FFF2-40B4-BE49-F238E27FC236}">
                <a16:creationId xmlns:a16="http://schemas.microsoft.com/office/drawing/2014/main" id="{6CDC8565-0DCF-A80B-8BEE-FE94F9972FC5}"/>
              </a:ext>
            </a:extLst>
          </p:cNvPr>
          <p:cNvGraphicFramePr>
            <a:graphicFrameLocks noChangeAspect="1"/>
          </p:cNvGraphicFramePr>
          <p:nvPr/>
        </p:nvGraphicFramePr>
        <p:xfrm>
          <a:off x="9158452" y="3678238"/>
          <a:ext cx="406400" cy="304800"/>
        </p:xfrm>
        <a:graphic>
          <a:graphicData uri="http://schemas.openxmlformats.org/presentationml/2006/ole">
            <mc:AlternateContent xmlns:mc="http://schemas.openxmlformats.org/markup-compatibility/2006">
              <mc:Choice xmlns:v="urn:schemas-microsoft-com:vml" Requires="v">
                <p:oleObj name="Equation" r:id="rId12" imgW="5854700" imgH="4394200" progId="Equation.DSMT4">
                  <p:embed/>
                </p:oleObj>
              </mc:Choice>
              <mc:Fallback>
                <p:oleObj name="Equation" r:id="rId12" imgW="5854700" imgH="4394200" progId="Equation.DSMT4">
                  <p:embed/>
                  <p:pic>
                    <p:nvPicPr>
                      <p:cNvPr id="22" name="Object 10">
                        <a:extLst>
                          <a:ext uri="{FF2B5EF4-FFF2-40B4-BE49-F238E27FC236}">
                            <a16:creationId xmlns:a16="http://schemas.microsoft.com/office/drawing/2014/main" id="{6CDC8565-0DCF-A80B-8BEE-FE94F9972FC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58452" y="3678238"/>
                        <a:ext cx="4064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11">
            <a:extLst>
              <a:ext uri="{FF2B5EF4-FFF2-40B4-BE49-F238E27FC236}">
                <a16:creationId xmlns:a16="http://schemas.microsoft.com/office/drawing/2014/main" id="{A90D432E-A93C-9ED0-47CA-DDFDE8724142}"/>
              </a:ext>
            </a:extLst>
          </p:cNvPr>
          <p:cNvGraphicFramePr>
            <a:graphicFrameLocks noChangeAspect="1"/>
          </p:cNvGraphicFramePr>
          <p:nvPr/>
        </p:nvGraphicFramePr>
        <p:xfrm>
          <a:off x="7620000" y="4953001"/>
          <a:ext cx="2133600" cy="358775"/>
        </p:xfrm>
        <a:graphic>
          <a:graphicData uri="http://schemas.openxmlformats.org/presentationml/2006/ole">
            <mc:AlternateContent xmlns:mc="http://schemas.openxmlformats.org/markup-compatibility/2006">
              <mc:Choice xmlns:v="urn:schemas-microsoft-com:vml" Requires="v">
                <p:oleObj name="Equation" r:id="rId14" imgW="29552900" imgH="4978400" progId="Equation.DSMT4">
                  <p:embed/>
                </p:oleObj>
              </mc:Choice>
              <mc:Fallback>
                <p:oleObj name="Equation" r:id="rId14" imgW="29552900" imgH="4978400" progId="Equation.DSMT4">
                  <p:embed/>
                  <p:pic>
                    <p:nvPicPr>
                      <p:cNvPr id="23" name="Object 11">
                        <a:extLst>
                          <a:ext uri="{FF2B5EF4-FFF2-40B4-BE49-F238E27FC236}">
                            <a16:creationId xmlns:a16="http://schemas.microsoft.com/office/drawing/2014/main" id="{A90D432E-A93C-9ED0-47CA-DDFDE872414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620000" y="4953001"/>
                        <a:ext cx="2133600" cy="35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23">
            <a:extLst>
              <a:ext uri="{FF2B5EF4-FFF2-40B4-BE49-F238E27FC236}">
                <a16:creationId xmlns:a16="http://schemas.microsoft.com/office/drawing/2014/main" id="{D332DF3F-F381-6919-A24F-7DD69ABBD09B}"/>
              </a:ext>
            </a:extLst>
          </p:cNvPr>
          <p:cNvGraphicFramePr>
            <a:graphicFrameLocks noChangeAspect="1"/>
          </p:cNvGraphicFramePr>
          <p:nvPr/>
        </p:nvGraphicFramePr>
        <p:xfrm>
          <a:off x="6688138" y="3684588"/>
          <a:ext cx="406400" cy="304800"/>
        </p:xfrm>
        <a:graphic>
          <a:graphicData uri="http://schemas.openxmlformats.org/presentationml/2006/ole">
            <mc:AlternateContent xmlns:mc="http://schemas.openxmlformats.org/markup-compatibility/2006">
              <mc:Choice xmlns:v="urn:schemas-microsoft-com:vml" Requires="v">
                <p:oleObj name="Equation" r:id="rId16" imgW="5854700" imgH="4394200" progId="Equation.DSMT4">
                  <p:embed/>
                </p:oleObj>
              </mc:Choice>
              <mc:Fallback>
                <p:oleObj name="Equation" r:id="rId16" imgW="5854700" imgH="4394200" progId="Equation.DSMT4">
                  <p:embed/>
                  <p:pic>
                    <p:nvPicPr>
                      <p:cNvPr id="24" name="Object 23">
                        <a:extLst>
                          <a:ext uri="{FF2B5EF4-FFF2-40B4-BE49-F238E27FC236}">
                            <a16:creationId xmlns:a16="http://schemas.microsoft.com/office/drawing/2014/main" id="{D332DF3F-F381-6919-A24F-7DD69ABBD09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688138" y="3684588"/>
                        <a:ext cx="4064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453FD52-C2F1-286C-2FFB-AE15BEDDF0C5}"/>
                  </a:ext>
                </a:extLst>
              </p:cNvPr>
              <p:cNvSpPr txBox="1"/>
              <p:nvPr/>
            </p:nvSpPr>
            <p:spPr>
              <a:xfrm>
                <a:off x="5850516" y="6189442"/>
                <a:ext cx="5137230" cy="6163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mr-IN" i="1" smtClean="0">
                              <a:latin typeface="Cambria Math" panose="02040503050406030204" pitchFamily="18" charset="0"/>
                            </a:rPr>
                          </m:ctrlPr>
                        </m:dPr>
                        <m:e>
                          <m:m>
                            <m:mPr>
                              <m:mcs>
                                <m:mc>
                                  <m:mcPr>
                                    <m:count m:val="2"/>
                                    <m:mcJc m:val="center"/>
                                  </m:mcPr>
                                </m:mc>
                              </m:mcs>
                              <m:ctrlPr>
                                <a:rPr lang="mr-IN" b="1" i="1" smtClean="0">
                                  <a:latin typeface="Cambria Math" panose="02040503050406030204" pitchFamily="18" charset="0"/>
                                </a:rPr>
                              </m:ctrlPr>
                            </m:mPr>
                            <m:mr>
                              <m:e>
                                <m:r>
                                  <m:rPr>
                                    <m:brk m:alnAt="7"/>
                                  </m:rPr>
                                  <a:rPr lang="en-US" b="1" i="1" smtClean="0">
                                    <a:latin typeface="Cambria Math" charset="0"/>
                                  </a:rPr>
                                  <m:t>𝑨</m:t>
                                </m:r>
                              </m:e>
                              <m:e>
                                <m:r>
                                  <a:rPr lang="en-US" b="1" i="1" smtClean="0">
                                    <a:latin typeface="Cambria Math" charset="0"/>
                                  </a:rPr>
                                  <m:t>𝑮</m:t>
                                </m:r>
                              </m:e>
                            </m:mr>
                            <m:mr>
                              <m:e>
                                <m:r>
                                  <a:rPr lang="en-US" b="1" i="1" smtClean="0">
                                    <a:latin typeface="Cambria Math" charset="0"/>
                                  </a:rPr>
                                  <m:t>𝑫</m:t>
                                </m:r>
                              </m:e>
                              <m:e>
                                <m:r>
                                  <a:rPr lang="en-US" b="0" i="1" smtClean="0">
                                    <a:latin typeface="Cambria Math" charset="0"/>
                                  </a:rPr>
                                  <m:t>0</m:t>
                                </m:r>
                              </m:e>
                            </m:mr>
                          </m:m>
                        </m:e>
                      </m:d>
                      <m:d>
                        <m:dPr>
                          <m:begChr m:val="["/>
                          <m:endChr m:val="]"/>
                          <m:ctrlPr>
                            <a:rPr lang="mr-IN" i="1" smtClean="0">
                              <a:latin typeface="Cambria Math" panose="02040503050406030204" pitchFamily="18" charset="0"/>
                            </a:rPr>
                          </m:ctrlPr>
                        </m:dPr>
                        <m:e>
                          <m:m>
                            <m:mPr>
                              <m:mcs>
                                <m:mc>
                                  <m:mcPr>
                                    <m:count m:val="1"/>
                                    <m:mcJc m:val="center"/>
                                  </m:mcPr>
                                </m:mc>
                              </m:mcs>
                              <m:ctrlPr>
                                <a:rPr lang="mr-IN" i="1" smtClean="0">
                                  <a:latin typeface="Cambria Math" panose="02040503050406030204" pitchFamily="18" charset="0"/>
                                </a:rPr>
                              </m:ctrlPr>
                            </m:mPr>
                            <m:mr>
                              <m:e>
                                <m:sSup>
                                  <m:sSupPr>
                                    <m:ctrlPr>
                                      <a:rPr lang="mr-IN" i="1">
                                        <a:latin typeface="Cambria Math" panose="02040503050406030204" pitchFamily="18" charset="0"/>
                                      </a:rPr>
                                    </m:ctrlPr>
                                  </m:sSupPr>
                                  <m:e>
                                    <m:r>
                                      <a:rPr lang="en-US" i="1">
                                        <a:latin typeface="Cambria Math" charset="0"/>
                                      </a:rPr>
                                      <m:t>𝑢</m:t>
                                    </m:r>
                                  </m:e>
                                  <m:sup>
                                    <m:r>
                                      <a:rPr lang="en-US" i="1">
                                        <a:latin typeface="Cambria Math" charset="0"/>
                                      </a:rPr>
                                      <m:t>𝑛</m:t>
                                    </m:r>
                                    <m:r>
                                      <a:rPr lang="en-US" i="1">
                                        <a:latin typeface="Cambria Math" charset="0"/>
                                      </a:rPr>
                                      <m:t>+1</m:t>
                                    </m:r>
                                  </m:sup>
                                </m:sSup>
                              </m:e>
                            </m:mr>
                            <m:mr>
                              <m:e>
                                <m:sSup>
                                  <m:sSupPr>
                                    <m:ctrlPr>
                                      <a:rPr lang="mr-IN" i="1">
                                        <a:latin typeface="Cambria Math" panose="02040503050406030204" pitchFamily="18" charset="0"/>
                                      </a:rPr>
                                    </m:ctrlPr>
                                  </m:sSupPr>
                                  <m:e>
                                    <m:r>
                                      <a:rPr lang="en-US" b="0" i="1" smtClean="0">
                                        <a:latin typeface="Cambria Math" charset="0"/>
                                      </a:rPr>
                                      <m:t>𝑝</m:t>
                                    </m:r>
                                  </m:e>
                                  <m:sup>
                                    <m:r>
                                      <a:rPr lang="en-US" i="1">
                                        <a:latin typeface="Cambria Math" charset="0"/>
                                      </a:rPr>
                                      <m:t>𝑛</m:t>
                                    </m:r>
                                    <m:r>
                                      <a:rPr lang="en-US" i="1">
                                        <a:latin typeface="Cambria Math" charset="0"/>
                                      </a:rPr>
                                      <m:t>+1</m:t>
                                    </m:r>
                                  </m:sup>
                                </m:sSup>
                              </m:e>
                            </m:mr>
                          </m:m>
                        </m:e>
                      </m:d>
                      <m:r>
                        <a:rPr lang="en-US" b="0" i="1" smtClean="0">
                          <a:latin typeface="Cambria Math" charset="0"/>
                        </a:rPr>
                        <m:t>=</m:t>
                      </m:r>
                      <m:d>
                        <m:dPr>
                          <m:begChr m:val="["/>
                          <m:endChr m:val="]"/>
                          <m:ctrlPr>
                            <a:rPr lang="mr-IN" b="0" i="1" smtClean="0">
                              <a:latin typeface="Cambria Math" panose="02040503050406030204" pitchFamily="18" charset="0"/>
                            </a:rPr>
                          </m:ctrlPr>
                        </m:dPr>
                        <m:e>
                          <m:m>
                            <m:mPr>
                              <m:mcs>
                                <m:mc>
                                  <m:mcPr>
                                    <m:count m:val="1"/>
                                    <m:mcJc m:val="center"/>
                                  </m:mcPr>
                                </m:mc>
                              </m:mcs>
                              <m:ctrlPr>
                                <a:rPr lang="mr-IN" i="1" smtClean="0">
                                  <a:latin typeface="Cambria Math" panose="02040503050406030204" pitchFamily="18" charset="0"/>
                                </a:rPr>
                              </m:ctrlPr>
                            </m:mPr>
                            <m:mr>
                              <m:e>
                                <m:r>
                                  <m:rPr>
                                    <m:brk m:alnAt="7"/>
                                  </m:rPr>
                                  <a:rPr lang="en-US" b="1" i="1" smtClean="0">
                                    <a:latin typeface="Cambria Math" charset="0"/>
                                  </a:rPr>
                                  <m:t>𝒇</m:t>
                                </m:r>
                              </m:e>
                            </m:mr>
                            <m:mr>
                              <m:e>
                                <m:r>
                                  <a:rPr lang="en-US" b="0" i="1" smtClean="0">
                                    <a:latin typeface="Cambria Math" charset="0"/>
                                  </a:rPr>
                                  <m:t>0</m:t>
                                </m:r>
                              </m:e>
                            </m:mr>
                          </m:m>
                        </m:e>
                      </m:d>
                      <m:r>
                        <a:rPr lang="en-US" b="0" i="1" smtClean="0">
                          <a:latin typeface="Cambria Math" charset="0"/>
                        </a:rPr>
                        <m:t>+</m:t>
                      </m:r>
                      <m:d>
                        <m:dPr>
                          <m:begChr m:val="["/>
                          <m:endChr m:val="]"/>
                          <m:ctrlPr>
                            <a:rPr lang="mr-IN" i="1">
                              <a:latin typeface="Cambria Math" panose="02040503050406030204" pitchFamily="18" charset="0"/>
                            </a:rPr>
                          </m:ctrlPr>
                        </m:dPr>
                        <m:e>
                          <m:m>
                            <m:mPr>
                              <m:mcs>
                                <m:mc>
                                  <m:mcPr>
                                    <m:count m:val="1"/>
                                    <m:mcJc m:val="center"/>
                                  </m:mcPr>
                                </m:mc>
                              </m:mcs>
                              <m:ctrlPr>
                                <a:rPr lang="mr-IN" i="1">
                                  <a:latin typeface="Cambria Math" panose="02040503050406030204" pitchFamily="18" charset="0"/>
                                </a:rPr>
                              </m:ctrlPr>
                            </m:mPr>
                            <m:mr>
                              <m:e>
                                <m:d>
                                  <m:dPr>
                                    <m:ctrlPr>
                                      <a:rPr lang="mr-IN" i="1" smtClean="0">
                                        <a:latin typeface="Cambria Math" panose="02040503050406030204" pitchFamily="18" charset="0"/>
                                      </a:rPr>
                                    </m:ctrlPr>
                                  </m:dPr>
                                  <m:e>
                                    <m:r>
                                      <m:rPr>
                                        <m:brk m:alnAt="7"/>
                                      </m:rPr>
                                      <a:rPr lang="en-US" b="1" i="1">
                                        <a:latin typeface="Cambria Math" charset="0"/>
                                      </a:rPr>
                                      <m:t>𝑰</m:t>
                                    </m:r>
                                    <m:r>
                                      <a:rPr lang="en-US" i="1">
                                        <a:latin typeface="Cambria Math" charset="0"/>
                                      </a:rPr>
                                      <m:t>−</m:t>
                                    </m:r>
                                    <m:r>
                                      <a:rPr lang="en-US" b="1" i="1">
                                        <a:latin typeface="Cambria Math" charset="0"/>
                                      </a:rPr>
                                      <m:t>𝑨</m:t>
                                    </m:r>
                                    <m:r>
                                      <a:rPr lang="en-US" i="1" smtClean="0">
                                        <a:latin typeface="Cambria Math" charset="0"/>
                                        <a:ea typeface="Cambria Math" charset="0"/>
                                        <a:cs typeface="Cambria Math" charset="0"/>
                                      </a:rPr>
                                      <m:t>𝜏</m:t>
                                    </m:r>
                                  </m:e>
                                </m:d>
                                <m:r>
                                  <m:rPr>
                                    <m:brk m:alnAt="7"/>
                                  </m:rPr>
                                  <a:rPr lang="en-US" b="1" i="1" smtClean="0">
                                    <a:latin typeface="Cambria Math" charset="0"/>
                                  </a:rPr>
                                  <m:t>𝑮</m:t>
                                </m:r>
                                <m:sSup>
                                  <m:sSupPr>
                                    <m:ctrlPr>
                                      <a:rPr lang="mr-IN" i="1">
                                        <a:latin typeface="Cambria Math" panose="02040503050406030204" pitchFamily="18" charset="0"/>
                                      </a:rPr>
                                    </m:ctrlPr>
                                  </m:sSupPr>
                                  <m:e>
                                    <m:r>
                                      <a:rPr lang="en-US" b="0" i="1" smtClean="0">
                                        <a:latin typeface="Cambria Math" charset="0"/>
                                      </a:rPr>
                                      <m:t>(</m:t>
                                    </m:r>
                                    <m:r>
                                      <a:rPr lang="en-US" i="1">
                                        <a:latin typeface="Cambria Math" charset="0"/>
                                      </a:rPr>
                                      <m:t>𝑝</m:t>
                                    </m:r>
                                  </m:e>
                                  <m:sup>
                                    <m:r>
                                      <a:rPr lang="en-US" i="1">
                                        <a:latin typeface="Cambria Math" charset="0"/>
                                      </a:rPr>
                                      <m:t>𝑛</m:t>
                                    </m:r>
                                    <m:r>
                                      <a:rPr lang="en-US" i="1">
                                        <a:latin typeface="Cambria Math" charset="0"/>
                                      </a:rPr>
                                      <m:t>+1</m:t>
                                    </m:r>
                                  </m:sup>
                                </m:sSup>
                                <m:r>
                                  <a:rPr lang="en-US" b="0" i="1" smtClean="0">
                                    <a:latin typeface="Cambria Math" charset="0"/>
                                  </a:rPr>
                                  <m:t>−</m:t>
                                </m:r>
                                <m:sSup>
                                  <m:sSupPr>
                                    <m:ctrlPr>
                                      <a:rPr lang="mr-IN" i="1">
                                        <a:latin typeface="Cambria Math" panose="02040503050406030204" pitchFamily="18" charset="0"/>
                                      </a:rPr>
                                    </m:ctrlPr>
                                  </m:sSupPr>
                                  <m:e>
                                    <m:r>
                                      <a:rPr lang="en-US" i="1">
                                        <a:latin typeface="Cambria Math" charset="0"/>
                                      </a:rPr>
                                      <m:t>𝑝</m:t>
                                    </m:r>
                                  </m:e>
                                  <m:sup>
                                    <m:r>
                                      <a:rPr lang="en-US" i="1">
                                        <a:latin typeface="Cambria Math" charset="0"/>
                                      </a:rPr>
                                      <m:t>𝑛</m:t>
                                    </m:r>
                                  </m:sup>
                                </m:sSup>
                                <m:r>
                                  <a:rPr lang="en-US" b="0" i="1" smtClean="0">
                                    <a:latin typeface="Cambria Math" charset="0"/>
                                  </a:rPr>
                                  <m:t>)</m:t>
                                </m:r>
                              </m:e>
                            </m:mr>
                            <m:mr>
                              <m:e>
                                <m:sSup>
                                  <m:sSupPr>
                                    <m:ctrlPr>
                                      <a:rPr lang="mr-IN" i="1">
                                        <a:latin typeface="Cambria Math" panose="02040503050406030204" pitchFamily="18" charset="0"/>
                                      </a:rPr>
                                    </m:ctrlPr>
                                  </m:sSupPr>
                                  <m:e>
                                    <m:r>
                                      <a:rPr lang="en-US" i="1">
                                        <a:latin typeface="Cambria Math" charset="0"/>
                                        <a:ea typeface="Cambria Math" charset="0"/>
                                        <a:cs typeface="Cambria Math" charset="0"/>
                                      </a:rPr>
                                      <m:t>𝜏</m:t>
                                    </m:r>
                                    <m:d>
                                      <m:dPr>
                                        <m:ctrlPr>
                                          <a:rPr lang="mr-IN" b="0" i="1" smtClean="0">
                                            <a:latin typeface="Cambria Math" panose="02040503050406030204" pitchFamily="18" charset="0"/>
                                          </a:rPr>
                                        </m:ctrlPr>
                                      </m:dPr>
                                      <m:e>
                                        <m:r>
                                          <a:rPr lang="en-US" b="1" i="1" smtClean="0">
                                            <a:latin typeface="Cambria Math" charset="0"/>
                                          </a:rPr>
                                          <m:t>𝑳</m:t>
                                        </m:r>
                                        <m:r>
                                          <a:rPr lang="en-US" b="0" i="1" smtClean="0">
                                            <a:latin typeface="Cambria Math" charset="0"/>
                                          </a:rPr>
                                          <m:t>−</m:t>
                                        </m:r>
                                        <m:r>
                                          <a:rPr lang="en-US" b="1" i="1" smtClean="0">
                                            <a:latin typeface="Cambria Math" charset="0"/>
                                          </a:rPr>
                                          <m:t>𝑫𝑮</m:t>
                                        </m:r>
                                      </m:e>
                                    </m:d>
                                    <m:r>
                                      <a:rPr lang="en-US" b="0" i="1" smtClean="0">
                                        <a:latin typeface="Cambria Math" charset="0"/>
                                      </a:rPr>
                                      <m:t>(</m:t>
                                    </m:r>
                                    <m:r>
                                      <a:rPr lang="en-US" i="1">
                                        <a:latin typeface="Cambria Math" charset="0"/>
                                      </a:rPr>
                                      <m:t>𝑝</m:t>
                                    </m:r>
                                  </m:e>
                                  <m:sup>
                                    <m:r>
                                      <a:rPr lang="en-US" i="1">
                                        <a:latin typeface="Cambria Math" charset="0"/>
                                      </a:rPr>
                                      <m:t>𝑛</m:t>
                                    </m:r>
                                    <m:r>
                                      <a:rPr lang="en-US" i="1">
                                        <a:latin typeface="Cambria Math" charset="0"/>
                                      </a:rPr>
                                      <m:t>+1</m:t>
                                    </m:r>
                                  </m:sup>
                                </m:sSup>
                                <m:r>
                                  <a:rPr lang="en-US" i="1">
                                    <a:latin typeface="Cambria Math" charset="0"/>
                                  </a:rPr>
                                  <m:t>−</m:t>
                                </m:r>
                                <m:sSup>
                                  <m:sSupPr>
                                    <m:ctrlPr>
                                      <a:rPr lang="mr-IN" i="1">
                                        <a:latin typeface="Cambria Math" panose="02040503050406030204" pitchFamily="18" charset="0"/>
                                      </a:rPr>
                                    </m:ctrlPr>
                                  </m:sSupPr>
                                  <m:e>
                                    <m:r>
                                      <a:rPr lang="en-US" i="1">
                                        <a:latin typeface="Cambria Math" charset="0"/>
                                      </a:rPr>
                                      <m:t>𝑝</m:t>
                                    </m:r>
                                  </m:e>
                                  <m:sup>
                                    <m:r>
                                      <a:rPr lang="en-US" i="1">
                                        <a:latin typeface="Cambria Math" charset="0"/>
                                      </a:rPr>
                                      <m:t>𝑛</m:t>
                                    </m:r>
                                  </m:sup>
                                </m:sSup>
                                <m:r>
                                  <a:rPr lang="en-US" b="0" i="1" smtClean="0">
                                    <a:latin typeface="Cambria Math" charset="0"/>
                                  </a:rPr>
                                  <m:t>)</m:t>
                                </m:r>
                              </m:e>
                            </m:mr>
                          </m:m>
                        </m:e>
                      </m:d>
                    </m:oMath>
                  </m:oMathPara>
                </a14:m>
                <a:endParaRPr lang="en-US" dirty="0"/>
              </a:p>
            </p:txBody>
          </p:sp>
        </mc:Choice>
        <mc:Fallback xmlns="">
          <p:sp>
            <p:nvSpPr>
              <p:cNvPr id="25" name="TextBox 24">
                <a:extLst>
                  <a:ext uri="{FF2B5EF4-FFF2-40B4-BE49-F238E27FC236}">
                    <a16:creationId xmlns:a16="http://schemas.microsoft.com/office/drawing/2014/main" id="{9453FD52-C2F1-286C-2FFB-AE15BEDDF0C5}"/>
                  </a:ext>
                </a:extLst>
              </p:cNvPr>
              <p:cNvSpPr txBox="1">
                <a:spLocks noRot="1" noChangeAspect="1" noMove="1" noResize="1" noEditPoints="1" noAdjustHandles="1" noChangeArrowheads="1" noChangeShapeType="1" noTextEdit="1"/>
              </p:cNvSpPr>
              <p:nvPr/>
            </p:nvSpPr>
            <p:spPr>
              <a:xfrm>
                <a:off x="5850516" y="6189442"/>
                <a:ext cx="5137230" cy="616387"/>
              </a:xfrm>
              <a:prstGeom prst="rect">
                <a:avLst/>
              </a:prstGeom>
              <a:blipFill>
                <a:blip r:embed="rId18"/>
                <a:stretch>
                  <a:fillRect b="-14286"/>
                </a:stretch>
              </a:blipFill>
            </p:spPr>
            <p:txBody>
              <a:bodyPr/>
              <a:lstStyle/>
              <a:p>
                <a:r>
                  <a:rPr lang="en-US">
                    <a:noFill/>
                  </a:rPr>
                  <a:t> </a:t>
                </a:r>
              </a:p>
            </p:txBody>
          </p:sp>
        </mc:Fallback>
      </mc:AlternateContent>
    </p:spTree>
    <p:extLst>
      <p:ext uri="{BB962C8B-B14F-4D97-AF65-F5344CB8AC3E}">
        <p14:creationId xmlns:p14="http://schemas.microsoft.com/office/powerpoint/2010/main" val="247742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4C0CB-F923-DED3-5E2F-4128F36D44B1}"/>
              </a:ext>
            </a:extLst>
          </p:cNvPr>
          <p:cNvSpPr>
            <a:spLocks noGrp="1"/>
          </p:cNvSpPr>
          <p:nvPr>
            <p:ph type="title"/>
          </p:nvPr>
        </p:nvSpPr>
        <p:spPr/>
        <p:txBody>
          <a:bodyPr/>
          <a:lstStyle/>
          <a:p>
            <a:r>
              <a:rPr lang="en-US" dirty="0"/>
              <a:t>Pressure Projection For Variable Density</a:t>
            </a:r>
          </a:p>
        </p:txBody>
      </p:sp>
      <p:sp>
        <p:nvSpPr>
          <p:cNvPr id="3" name="Slide Number Placeholder 2">
            <a:extLst>
              <a:ext uri="{FF2B5EF4-FFF2-40B4-BE49-F238E27FC236}">
                <a16:creationId xmlns:a16="http://schemas.microsoft.com/office/drawing/2014/main" id="{98CCF628-795C-51AC-A51C-00913BE429C8}"/>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15" name="Rectangle 3">
            <a:extLst>
              <a:ext uri="{FF2B5EF4-FFF2-40B4-BE49-F238E27FC236}">
                <a16:creationId xmlns:a16="http://schemas.microsoft.com/office/drawing/2014/main" id="{C58AE403-04A0-3C42-B742-8BA7E3574D32}"/>
              </a:ext>
            </a:extLst>
          </p:cNvPr>
          <p:cNvSpPr txBox="1">
            <a:spLocks noChangeArrowheads="1"/>
          </p:cNvSpPr>
          <p:nvPr/>
        </p:nvSpPr>
        <p:spPr>
          <a:xfrm>
            <a:off x="152400" y="1295400"/>
            <a:ext cx="5791200" cy="4876800"/>
          </a:xfrm>
          <a:prstGeom prst="rect">
            <a:avLst/>
          </a:prstGeom>
          <a:noFill/>
          <a:ln w="12700">
            <a:solidFill>
              <a:srgbClr val="00279F"/>
            </a:solidFill>
            <a:miter lim="800000"/>
            <a:headEnd/>
            <a:tailEnd/>
          </a:ln>
        </p:spPr>
        <p:txBody>
          <a:bodyPr/>
          <a:lstStyle>
            <a:lvl1pPr marL="68576" indent="-68576" algn="l" defTabSz="685749" rtl="0" eaLnBrk="1" latinLnBrk="0" hangingPunct="1">
              <a:lnSpc>
                <a:spcPct val="90000"/>
              </a:lnSpc>
              <a:spcBef>
                <a:spcPts val="900"/>
              </a:spcBef>
              <a:spcAft>
                <a:spcPts val="150"/>
              </a:spcAft>
              <a:buClr>
                <a:srgbClr val="00B0F0"/>
              </a:buClr>
              <a:buSzPct val="100000"/>
              <a:buFont typeface="Calibri" panose="020F0502020204030204" pitchFamily="34" charset="0"/>
              <a:buChar char=" "/>
              <a:defRPr sz="1800" kern="1200">
                <a:solidFill>
                  <a:schemeClr val="bg1"/>
                </a:solidFill>
                <a:latin typeface="Garamond" charset="0"/>
                <a:ea typeface="Garamond" charset="0"/>
                <a:cs typeface="Garamond" charset="0"/>
              </a:defRPr>
            </a:lvl1pPr>
            <a:lvl2pPr marL="288015" indent="-137150" algn="l" defTabSz="685749" rtl="0" eaLnBrk="1" latinLnBrk="0" hangingPunct="1">
              <a:lnSpc>
                <a:spcPct val="90000"/>
              </a:lnSpc>
              <a:spcBef>
                <a:spcPts val="150"/>
              </a:spcBef>
              <a:spcAft>
                <a:spcPts val="300"/>
              </a:spcAft>
              <a:buClr>
                <a:srgbClr val="00B0F0"/>
              </a:buClr>
              <a:buFont typeface="Calibri" pitchFamily="34" charset="0"/>
              <a:buChar char="◦"/>
              <a:defRPr sz="1600" kern="1200">
                <a:solidFill>
                  <a:schemeClr val="bg1"/>
                </a:solidFill>
                <a:latin typeface="Garamond" charset="0"/>
                <a:ea typeface="Garamond" charset="0"/>
                <a:cs typeface="Garamond" charset="0"/>
              </a:defRPr>
            </a:lvl2pPr>
            <a:lvl3pPr marL="425165" indent="-137150" algn="l" defTabSz="685749" rtl="0" eaLnBrk="1" latinLnBrk="0" hangingPunct="1">
              <a:lnSpc>
                <a:spcPct val="90000"/>
              </a:lnSpc>
              <a:spcBef>
                <a:spcPts val="150"/>
              </a:spcBef>
              <a:spcAft>
                <a:spcPts val="300"/>
              </a:spcAft>
              <a:buClr>
                <a:srgbClr val="00B0F0"/>
              </a:buClr>
              <a:buFont typeface="Calibri" pitchFamily="34" charset="0"/>
              <a:buChar char="◦"/>
              <a:defRPr sz="1200" kern="1200">
                <a:solidFill>
                  <a:schemeClr val="bg1"/>
                </a:solidFill>
                <a:latin typeface="Garamond" charset="0"/>
                <a:ea typeface="Garamond" charset="0"/>
                <a:cs typeface="Garamond" charset="0"/>
              </a:defRPr>
            </a:lvl3pPr>
            <a:lvl4pPr marL="562314" indent="-137150" algn="l" defTabSz="685749" rtl="0" eaLnBrk="1" latinLnBrk="0" hangingPunct="1">
              <a:lnSpc>
                <a:spcPct val="90000"/>
              </a:lnSpc>
              <a:spcBef>
                <a:spcPts val="150"/>
              </a:spcBef>
              <a:spcAft>
                <a:spcPts val="300"/>
              </a:spcAft>
              <a:buClr>
                <a:srgbClr val="00B0F0"/>
              </a:buClr>
              <a:buFont typeface="Calibri" pitchFamily="34" charset="0"/>
              <a:buChar char="◦"/>
              <a:defRPr sz="1200" kern="1200">
                <a:solidFill>
                  <a:schemeClr val="bg1"/>
                </a:solidFill>
                <a:latin typeface="Garamond" charset="0"/>
                <a:ea typeface="Garamond" charset="0"/>
                <a:cs typeface="Garamond" charset="0"/>
              </a:defRPr>
            </a:lvl4pPr>
            <a:lvl5pPr marL="699464" indent="-137150" algn="l" defTabSz="685749" rtl="0" eaLnBrk="1" latinLnBrk="0" hangingPunct="1">
              <a:lnSpc>
                <a:spcPct val="90000"/>
              </a:lnSpc>
              <a:spcBef>
                <a:spcPts val="150"/>
              </a:spcBef>
              <a:spcAft>
                <a:spcPts val="300"/>
              </a:spcAft>
              <a:buClr>
                <a:srgbClr val="00B0F0"/>
              </a:buClr>
              <a:buFont typeface="Calibri" pitchFamily="34" charset="0"/>
              <a:buChar char="◦"/>
              <a:defRPr sz="1200" kern="1200">
                <a:solidFill>
                  <a:schemeClr val="bg1"/>
                </a:solidFill>
                <a:latin typeface="Garamond" charset="0"/>
                <a:ea typeface="Garamond" charset="0"/>
                <a:cs typeface="Garamond" charset="0"/>
              </a:defRPr>
            </a:lvl5pPr>
            <a:lvl6pPr marL="824939"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4928"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4916"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4906"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altLang="en-US" dirty="0">
                <a:solidFill>
                  <a:schemeClr val="tx1"/>
                </a:solidFill>
                <a:latin typeface="+mj-lt"/>
              </a:rPr>
              <a:t> Semi-discrete approach (variable density) </a:t>
            </a:r>
            <a:r>
              <a:rPr lang="en-US" altLang="en-US" dirty="0">
                <a:latin typeface="+mj-lt"/>
              </a:rPr>
              <a:t>Fully discrete approach</a:t>
            </a:r>
            <a:br>
              <a:rPr lang="en-US" altLang="en-US" dirty="0">
                <a:solidFill>
                  <a:schemeClr val="tx1"/>
                </a:solidFill>
              </a:rPr>
            </a:br>
            <a:br>
              <a:rPr lang="en-US" altLang="en-US" dirty="0">
                <a:solidFill>
                  <a:schemeClr val="tx1"/>
                </a:solidFill>
              </a:rPr>
            </a:br>
            <a:br>
              <a:rPr lang="en-US" altLang="en-US" dirty="0">
                <a:solidFill>
                  <a:schemeClr val="tx1"/>
                </a:solidFill>
              </a:rPr>
            </a:br>
            <a:br>
              <a:rPr lang="en-US" altLang="en-US" dirty="0">
                <a:solidFill>
                  <a:schemeClr val="tx1"/>
                </a:solidFill>
              </a:rPr>
            </a:br>
            <a:br>
              <a:rPr lang="en-US" altLang="en-US" dirty="0">
                <a:solidFill>
                  <a:schemeClr val="tx1"/>
                </a:solidFill>
              </a:rPr>
            </a:br>
            <a:br>
              <a:rPr lang="en-US" altLang="en-US" dirty="0">
                <a:solidFill>
                  <a:schemeClr val="tx1"/>
                </a:solidFill>
              </a:rPr>
            </a:br>
            <a:br>
              <a:rPr lang="en-US" altLang="en-US" dirty="0">
                <a:solidFill>
                  <a:schemeClr val="tx1"/>
                </a:solidFill>
              </a:rPr>
            </a:br>
            <a:endParaRPr lang="en-US" altLang="en-US" dirty="0">
              <a:solidFill>
                <a:schemeClr val="tx1"/>
              </a:solidFill>
            </a:endParaRPr>
          </a:p>
          <a:p>
            <a:pPr>
              <a:buFontTx/>
              <a:buNone/>
            </a:pPr>
            <a:endParaRPr lang="en-US" altLang="en-US" dirty="0">
              <a:solidFill>
                <a:schemeClr val="tx1"/>
              </a:solidFill>
            </a:endParaRPr>
          </a:p>
        </p:txBody>
      </p:sp>
      <p:sp>
        <p:nvSpPr>
          <p:cNvPr id="18" name="Rectangle 6">
            <a:extLst>
              <a:ext uri="{FF2B5EF4-FFF2-40B4-BE49-F238E27FC236}">
                <a16:creationId xmlns:a16="http://schemas.microsoft.com/office/drawing/2014/main" id="{616B75AD-3837-05B9-B597-0035F5233C4B}"/>
              </a:ext>
            </a:extLst>
          </p:cNvPr>
          <p:cNvSpPr>
            <a:spLocks noChangeArrowheads="1"/>
          </p:cNvSpPr>
          <p:nvPr/>
        </p:nvSpPr>
        <p:spPr bwMode="auto">
          <a:xfrm>
            <a:off x="6096000" y="1295400"/>
            <a:ext cx="4114800" cy="4876800"/>
          </a:xfrm>
          <a:prstGeom prst="rect">
            <a:avLst/>
          </a:prstGeom>
          <a:noFill/>
          <a:ln w="12700">
            <a:solidFill>
              <a:srgbClr val="00279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lvl1pPr marL="342900" indent="-171450">
              <a:spcBef>
                <a:spcPct val="20000"/>
              </a:spcBef>
              <a:buSzPct val="100000"/>
              <a:buChar char="•"/>
              <a:defRPr sz="2000">
                <a:solidFill>
                  <a:srgbClr val="990000"/>
                </a:solidFill>
                <a:latin typeface="Arial" panose="020B0604020202020204" pitchFamily="34" charset="0"/>
              </a:defRPr>
            </a:lvl1pPr>
            <a:lvl2pPr marL="685800" indent="-228600">
              <a:spcBef>
                <a:spcPct val="20000"/>
              </a:spcBef>
              <a:buSzPct val="100000"/>
              <a:buChar char="–"/>
              <a:defRPr>
                <a:solidFill>
                  <a:srgbClr val="000000"/>
                </a:solidFill>
                <a:latin typeface="Arial" panose="020B0604020202020204" pitchFamily="34" charset="0"/>
              </a:defRPr>
            </a:lvl2pPr>
            <a:lvl3pPr marL="1085850" indent="-171450">
              <a:spcBef>
                <a:spcPct val="20000"/>
              </a:spcBef>
              <a:buSzPct val="100000"/>
              <a:buChar char="•"/>
              <a:defRPr sz="1600">
                <a:solidFill>
                  <a:srgbClr val="000000"/>
                </a:solidFill>
                <a:latin typeface="Arial" panose="020B0604020202020204" pitchFamily="34" charset="0"/>
              </a:defRPr>
            </a:lvl3pPr>
            <a:lvl4pPr marL="1543050" indent="-171450">
              <a:spcBef>
                <a:spcPct val="20000"/>
              </a:spcBef>
              <a:buSzPct val="100000"/>
              <a:buChar char="–"/>
              <a:defRPr sz="1400">
                <a:solidFill>
                  <a:srgbClr val="000000"/>
                </a:solidFill>
                <a:latin typeface="Arial" panose="020B0604020202020204" pitchFamily="34" charset="0"/>
              </a:defRPr>
            </a:lvl4pPr>
            <a:lvl5pPr marL="1943100" indent="-114300">
              <a:spcBef>
                <a:spcPct val="20000"/>
              </a:spcBef>
              <a:buSzPct val="100000"/>
              <a:buChar char="•"/>
              <a:defRPr sz="1400">
                <a:solidFill>
                  <a:srgbClr val="000000"/>
                </a:solidFill>
                <a:latin typeface="Arial" panose="020B0604020202020204" pitchFamily="34" charset="0"/>
              </a:defRPr>
            </a:lvl5pPr>
            <a:lvl6pPr marL="2400300" indent="-114300" eaLnBrk="0" fontAlgn="base" hangingPunct="0">
              <a:spcBef>
                <a:spcPct val="20000"/>
              </a:spcBef>
              <a:spcAft>
                <a:spcPct val="0"/>
              </a:spcAft>
              <a:buSzPct val="100000"/>
              <a:buChar char="•"/>
              <a:defRPr sz="1400">
                <a:solidFill>
                  <a:srgbClr val="000000"/>
                </a:solidFill>
                <a:latin typeface="Arial" panose="020B0604020202020204" pitchFamily="34" charset="0"/>
              </a:defRPr>
            </a:lvl6pPr>
            <a:lvl7pPr marL="2857500" indent="-114300" eaLnBrk="0" fontAlgn="base" hangingPunct="0">
              <a:spcBef>
                <a:spcPct val="20000"/>
              </a:spcBef>
              <a:spcAft>
                <a:spcPct val="0"/>
              </a:spcAft>
              <a:buSzPct val="100000"/>
              <a:buChar char="•"/>
              <a:defRPr sz="1400">
                <a:solidFill>
                  <a:srgbClr val="000000"/>
                </a:solidFill>
                <a:latin typeface="Arial" panose="020B0604020202020204" pitchFamily="34" charset="0"/>
              </a:defRPr>
            </a:lvl7pPr>
            <a:lvl8pPr marL="3314700" indent="-114300" eaLnBrk="0" fontAlgn="base" hangingPunct="0">
              <a:spcBef>
                <a:spcPct val="20000"/>
              </a:spcBef>
              <a:spcAft>
                <a:spcPct val="0"/>
              </a:spcAft>
              <a:buSzPct val="100000"/>
              <a:buChar char="•"/>
              <a:defRPr sz="1400">
                <a:solidFill>
                  <a:srgbClr val="000000"/>
                </a:solidFill>
                <a:latin typeface="Arial" panose="020B0604020202020204" pitchFamily="34" charset="0"/>
              </a:defRPr>
            </a:lvl8pPr>
            <a:lvl9pPr marL="3771900" indent="-114300" eaLnBrk="0" fontAlgn="base" hangingPunct="0">
              <a:spcBef>
                <a:spcPct val="20000"/>
              </a:spcBef>
              <a:spcAft>
                <a:spcPct val="0"/>
              </a:spcAft>
              <a:buSzPct val="100000"/>
              <a:buChar char="•"/>
              <a:defRPr sz="1400">
                <a:solidFill>
                  <a:srgbClr val="000000"/>
                </a:solidFill>
                <a:latin typeface="Arial" panose="020B0604020202020204" pitchFamily="34" charset="0"/>
              </a:defRPr>
            </a:lvl9pPr>
          </a:lstStyle>
          <a:p>
            <a:r>
              <a:rPr lang="en-US" altLang="en-US" dirty="0">
                <a:solidFill>
                  <a:schemeClr val="tx1"/>
                </a:solidFill>
                <a:latin typeface="+mj-lt"/>
              </a:rPr>
              <a:t>Fully discrete approach </a:t>
            </a:r>
            <a:br>
              <a:rPr lang="en-US" altLang="en-US" dirty="0">
                <a:latin typeface="+mj-lt"/>
              </a:rPr>
            </a:br>
            <a:br>
              <a:rPr lang="en-US" altLang="en-US" dirty="0">
                <a:latin typeface="+mj-lt"/>
              </a:rPr>
            </a:br>
            <a:br>
              <a:rPr lang="en-US" altLang="en-US" dirty="0">
                <a:latin typeface="+mj-lt"/>
              </a:rPr>
            </a:br>
            <a:endParaRPr lang="en-US" altLang="en-US" dirty="0">
              <a:latin typeface="+mj-lt"/>
            </a:endParaRPr>
          </a:p>
          <a:p>
            <a:pPr lvl="1"/>
            <a:r>
              <a:rPr lang="en-US" altLang="en-US" dirty="0">
                <a:latin typeface="+mj-lt"/>
              </a:rPr>
              <a:t>Factored matrix:</a:t>
            </a:r>
            <a:br>
              <a:rPr lang="en-US" altLang="en-US" dirty="0">
                <a:latin typeface="+mj-lt"/>
              </a:rPr>
            </a:br>
            <a:br>
              <a:rPr lang="en-US" altLang="en-US" dirty="0">
                <a:latin typeface="+mj-lt"/>
              </a:rPr>
            </a:br>
            <a:br>
              <a:rPr lang="en-US" altLang="en-US" dirty="0">
                <a:latin typeface="+mj-lt"/>
              </a:rPr>
            </a:br>
            <a:br>
              <a:rPr lang="en-US" altLang="en-US" dirty="0">
                <a:latin typeface="+mj-lt"/>
              </a:rPr>
            </a:br>
            <a:r>
              <a:rPr lang="en-US" altLang="en-US" dirty="0">
                <a:latin typeface="+mj-lt"/>
              </a:rPr>
              <a:t>    is an approximation to  </a:t>
            </a:r>
          </a:p>
          <a:p>
            <a:pPr lvl="1"/>
            <a:r>
              <a:rPr lang="en-US" altLang="en-US" dirty="0">
                <a:latin typeface="+mj-lt"/>
              </a:rPr>
              <a:t>SIMPLE family of methods</a:t>
            </a:r>
          </a:p>
          <a:p>
            <a:pPr lvl="1"/>
            <a:r>
              <a:rPr lang="en-US" altLang="en-US" dirty="0">
                <a:latin typeface="+mj-lt"/>
              </a:rPr>
              <a:t>Time scale is the characteristic scale of       :</a:t>
            </a:r>
            <a:br>
              <a:rPr lang="en-US" altLang="en-US" dirty="0">
                <a:latin typeface="+mj-lt"/>
              </a:rPr>
            </a:br>
            <a:br>
              <a:rPr lang="en-US" altLang="en-US" dirty="0">
                <a:latin typeface="+mj-lt"/>
              </a:rPr>
            </a:br>
            <a:endParaRPr lang="en-US" altLang="en-US" dirty="0">
              <a:latin typeface="+mj-lt"/>
            </a:endParaRPr>
          </a:p>
          <a:p>
            <a:pPr lvl="2"/>
            <a:r>
              <a:rPr lang="en-US" altLang="en-US" dirty="0">
                <a:latin typeface="+mj-lt"/>
              </a:rPr>
              <a:t>For convection-dominated flows, this looks like </a:t>
            </a:r>
            <a:r>
              <a:rPr lang="en-US" altLang="en-US" dirty="0">
                <a:latin typeface="Symbol" pitchFamily="2" charset="2"/>
              </a:rPr>
              <a:t>D</a:t>
            </a:r>
            <a:r>
              <a:rPr lang="en-US" altLang="en-US" dirty="0"/>
              <a:t>x/U</a:t>
            </a:r>
            <a:br>
              <a:rPr lang="en-US" altLang="en-US" dirty="0"/>
            </a:br>
            <a:endParaRPr lang="en-US" altLang="en-US" dirty="0"/>
          </a:p>
        </p:txBody>
      </p:sp>
      <p:graphicFrame>
        <p:nvGraphicFramePr>
          <p:cNvPr id="19" name="Object 7">
            <a:extLst>
              <a:ext uri="{FF2B5EF4-FFF2-40B4-BE49-F238E27FC236}">
                <a16:creationId xmlns:a16="http://schemas.microsoft.com/office/drawing/2014/main" id="{93B83323-904C-960D-9639-9B3815A14F72}"/>
              </a:ext>
            </a:extLst>
          </p:cNvPr>
          <p:cNvGraphicFramePr>
            <a:graphicFrameLocks noChangeAspect="1"/>
          </p:cNvGraphicFramePr>
          <p:nvPr/>
        </p:nvGraphicFramePr>
        <p:xfrm>
          <a:off x="7162800" y="1752601"/>
          <a:ext cx="2362200" cy="817563"/>
        </p:xfrm>
        <a:graphic>
          <a:graphicData uri="http://schemas.openxmlformats.org/presentationml/2006/ole">
            <mc:AlternateContent xmlns:mc="http://schemas.openxmlformats.org/markup-compatibility/2006">
              <mc:Choice xmlns:v="urn:schemas-microsoft-com:vml" Requires="v">
                <p:oleObj name="Equation" r:id="rId2" imgW="32181800" imgH="11112500" progId="Equation.DSMT4">
                  <p:embed/>
                </p:oleObj>
              </mc:Choice>
              <mc:Fallback>
                <p:oleObj name="Equation" r:id="rId2" imgW="32181800" imgH="11112500" progId="Equation.DSMT4">
                  <p:embed/>
                  <p:pic>
                    <p:nvPicPr>
                      <p:cNvPr id="19" name="Object 7">
                        <a:extLst>
                          <a:ext uri="{FF2B5EF4-FFF2-40B4-BE49-F238E27FC236}">
                            <a16:creationId xmlns:a16="http://schemas.microsoft.com/office/drawing/2014/main" id="{93B83323-904C-960D-9639-9B3815A14F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1752601"/>
                        <a:ext cx="2362200" cy="817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8">
            <a:extLst>
              <a:ext uri="{FF2B5EF4-FFF2-40B4-BE49-F238E27FC236}">
                <a16:creationId xmlns:a16="http://schemas.microsoft.com/office/drawing/2014/main" id="{03F351F0-F078-2644-E422-0D6BB226F801}"/>
              </a:ext>
            </a:extLst>
          </p:cNvPr>
          <p:cNvGraphicFramePr>
            <a:graphicFrameLocks noChangeAspect="1"/>
          </p:cNvGraphicFramePr>
          <p:nvPr/>
        </p:nvGraphicFramePr>
        <p:xfrm>
          <a:off x="6629400" y="2895600"/>
          <a:ext cx="3276600" cy="674688"/>
        </p:xfrm>
        <a:graphic>
          <a:graphicData uri="http://schemas.openxmlformats.org/presentationml/2006/ole">
            <mc:AlternateContent xmlns:mc="http://schemas.openxmlformats.org/markup-compatibility/2006">
              <mc:Choice xmlns:v="urn:schemas-microsoft-com:vml" Requires="v">
                <p:oleObj name="Equation" r:id="rId4" imgW="54127400" imgH="11112500" progId="Equation.DSMT4">
                  <p:embed/>
                </p:oleObj>
              </mc:Choice>
              <mc:Fallback>
                <p:oleObj name="Equation" r:id="rId4" imgW="54127400" imgH="11112500" progId="Equation.DSMT4">
                  <p:embed/>
                  <p:pic>
                    <p:nvPicPr>
                      <p:cNvPr id="20" name="Object 8">
                        <a:extLst>
                          <a:ext uri="{FF2B5EF4-FFF2-40B4-BE49-F238E27FC236}">
                            <a16:creationId xmlns:a16="http://schemas.microsoft.com/office/drawing/2014/main" id="{03F351F0-F078-2644-E422-0D6BB226F8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9400" y="2895600"/>
                        <a:ext cx="3276600" cy="674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9">
            <a:extLst>
              <a:ext uri="{FF2B5EF4-FFF2-40B4-BE49-F238E27FC236}">
                <a16:creationId xmlns:a16="http://schemas.microsoft.com/office/drawing/2014/main" id="{C9414632-EFCC-7109-228D-7B073C2B1918}"/>
              </a:ext>
            </a:extLst>
          </p:cNvPr>
          <p:cNvGraphicFramePr>
            <a:graphicFrameLocks noChangeAspect="1"/>
          </p:cNvGraphicFramePr>
          <p:nvPr/>
        </p:nvGraphicFramePr>
        <p:xfrm>
          <a:off x="7750175" y="4602163"/>
          <a:ext cx="406400" cy="304800"/>
        </p:xfrm>
        <a:graphic>
          <a:graphicData uri="http://schemas.openxmlformats.org/presentationml/2006/ole">
            <mc:AlternateContent xmlns:mc="http://schemas.openxmlformats.org/markup-compatibility/2006">
              <mc:Choice xmlns:v="urn:schemas-microsoft-com:vml" Requires="v">
                <p:oleObj name="Equation" r:id="rId6" imgW="5854700" imgH="4394200" progId="Equation.DSMT4">
                  <p:embed/>
                </p:oleObj>
              </mc:Choice>
              <mc:Fallback>
                <p:oleObj name="Equation" r:id="rId6" imgW="5854700" imgH="4394200" progId="Equation.DSMT4">
                  <p:embed/>
                  <p:pic>
                    <p:nvPicPr>
                      <p:cNvPr id="21" name="Object 9">
                        <a:extLst>
                          <a:ext uri="{FF2B5EF4-FFF2-40B4-BE49-F238E27FC236}">
                            <a16:creationId xmlns:a16="http://schemas.microsoft.com/office/drawing/2014/main" id="{C9414632-EFCC-7109-228D-7B073C2B19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50175" y="4602163"/>
                        <a:ext cx="4064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10">
            <a:extLst>
              <a:ext uri="{FF2B5EF4-FFF2-40B4-BE49-F238E27FC236}">
                <a16:creationId xmlns:a16="http://schemas.microsoft.com/office/drawing/2014/main" id="{6CDC8565-0DCF-A80B-8BEE-FE94F9972FC5}"/>
              </a:ext>
            </a:extLst>
          </p:cNvPr>
          <p:cNvGraphicFramePr>
            <a:graphicFrameLocks noChangeAspect="1"/>
          </p:cNvGraphicFramePr>
          <p:nvPr/>
        </p:nvGraphicFramePr>
        <p:xfrm>
          <a:off x="9158452" y="3678238"/>
          <a:ext cx="406400" cy="304800"/>
        </p:xfrm>
        <a:graphic>
          <a:graphicData uri="http://schemas.openxmlformats.org/presentationml/2006/ole">
            <mc:AlternateContent xmlns:mc="http://schemas.openxmlformats.org/markup-compatibility/2006">
              <mc:Choice xmlns:v="urn:schemas-microsoft-com:vml" Requires="v">
                <p:oleObj name="Equation" r:id="rId8" imgW="5854700" imgH="4394200" progId="Equation.DSMT4">
                  <p:embed/>
                </p:oleObj>
              </mc:Choice>
              <mc:Fallback>
                <p:oleObj name="Equation" r:id="rId8" imgW="5854700" imgH="4394200" progId="Equation.DSMT4">
                  <p:embed/>
                  <p:pic>
                    <p:nvPicPr>
                      <p:cNvPr id="22" name="Object 10">
                        <a:extLst>
                          <a:ext uri="{FF2B5EF4-FFF2-40B4-BE49-F238E27FC236}">
                            <a16:creationId xmlns:a16="http://schemas.microsoft.com/office/drawing/2014/main" id="{6CDC8565-0DCF-A80B-8BEE-FE94F9972FC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58452" y="3678238"/>
                        <a:ext cx="4064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11">
            <a:extLst>
              <a:ext uri="{FF2B5EF4-FFF2-40B4-BE49-F238E27FC236}">
                <a16:creationId xmlns:a16="http://schemas.microsoft.com/office/drawing/2014/main" id="{A90D432E-A93C-9ED0-47CA-DDFDE8724142}"/>
              </a:ext>
            </a:extLst>
          </p:cNvPr>
          <p:cNvGraphicFramePr>
            <a:graphicFrameLocks noChangeAspect="1"/>
          </p:cNvGraphicFramePr>
          <p:nvPr/>
        </p:nvGraphicFramePr>
        <p:xfrm>
          <a:off x="7620000" y="4953001"/>
          <a:ext cx="2133600" cy="358775"/>
        </p:xfrm>
        <a:graphic>
          <a:graphicData uri="http://schemas.openxmlformats.org/presentationml/2006/ole">
            <mc:AlternateContent xmlns:mc="http://schemas.openxmlformats.org/markup-compatibility/2006">
              <mc:Choice xmlns:v="urn:schemas-microsoft-com:vml" Requires="v">
                <p:oleObj name="Equation" r:id="rId10" imgW="29552900" imgH="4978400" progId="Equation.DSMT4">
                  <p:embed/>
                </p:oleObj>
              </mc:Choice>
              <mc:Fallback>
                <p:oleObj name="Equation" r:id="rId10" imgW="29552900" imgH="4978400" progId="Equation.DSMT4">
                  <p:embed/>
                  <p:pic>
                    <p:nvPicPr>
                      <p:cNvPr id="23" name="Object 11">
                        <a:extLst>
                          <a:ext uri="{FF2B5EF4-FFF2-40B4-BE49-F238E27FC236}">
                            <a16:creationId xmlns:a16="http://schemas.microsoft.com/office/drawing/2014/main" id="{A90D432E-A93C-9ED0-47CA-DDFDE872414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20000" y="4953001"/>
                        <a:ext cx="2133600" cy="35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23">
            <a:extLst>
              <a:ext uri="{FF2B5EF4-FFF2-40B4-BE49-F238E27FC236}">
                <a16:creationId xmlns:a16="http://schemas.microsoft.com/office/drawing/2014/main" id="{D332DF3F-F381-6919-A24F-7DD69ABBD09B}"/>
              </a:ext>
            </a:extLst>
          </p:cNvPr>
          <p:cNvGraphicFramePr>
            <a:graphicFrameLocks noChangeAspect="1"/>
          </p:cNvGraphicFramePr>
          <p:nvPr/>
        </p:nvGraphicFramePr>
        <p:xfrm>
          <a:off x="6688138" y="3684588"/>
          <a:ext cx="406400" cy="304800"/>
        </p:xfrm>
        <a:graphic>
          <a:graphicData uri="http://schemas.openxmlformats.org/presentationml/2006/ole">
            <mc:AlternateContent xmlns:mc="http://schemas.openxmlformats.org/markup-compatibility/2006">
              <mc:Choice xmlns:v="urn:schemas-microsoft-com:vml" Requires="v">
                <p:oleObj name="Equation" r:id="rId12" imgW="5854700" imgH="4394200" progId="Equation.DSMT4">
                  <p:embed/>
                </p:oleObj>
              </mc:Choice>
              <mc:Fallback>
                <p:oleObj name="Equation" r:id="rId12" imgW="5854700" imgH="4394200" progId="Equation.DSMT4">
                  <p:embed/>
                  <p:pic>
                    <p:nvPicPr>
                      <p:cNvPr id="24" name="Object 23">
                        <a:extLst>
                          <a:ext uri="{FF2B5EF4-FFF2-40B4-BE49-F238E27FC236}">
                            <a16:creationId xmlns:a16="http://schemas.microsoft.com/office/drawing/2014/main" id="{D332DF3F-F381-6919-A24F-7DD69ABBD09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88138" y="3684588"/>
                        <a:ext cx="4064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453FD52-C2F1-286C-2FFB-AE15BEDDF0C5}"/>
                  </a:ext>
                </a:extLst>
              </p:cNvPr>
              <p:cNvSpPr txBox="1"/>
              <p:nvPr/>
            </p:nvSpPr>
            <p:spPr>
              <a:xfrm>
                <a:off x="5850516" y="6189442"/>
                <a:ext cx="5137230" cy="6163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mr-IN" i="1" smtClean="0">
                              <a:latin typeface="Cambria Math" panose="02040503050406030204" pitchFamily="18" charset="0"/>
                            </a:rPr>
                          </m:ctrlPr>
                        </m:dPr>
                        <m:e>
                          <m:m>
                            <m:mPr>
                              <m:mcs>
                                <m:mc>
                                  <m:mcPr>
                                    <m:count m:val="2"/>
                                    <m:mcJc m:val="center"/>
                                  </m:mcPr>
                                </m:mc>
                              </m:mcs>
                              <m:ctrlPr>
                                <a:rPr lang="mr-IN" b="1" i="1" smtClean="0">
                                  <a:latin typeface="Cambria Math" panose="02040503050406030204" pitchFamily="18" charset="0"/>
                                </a:rPr>
                              </m:ctrlPr>
                            </m:mPr>
                            <m:mr>
                              <m:e>
                                <m:r>
                                  <m:rPr>
                                    <m:brk m:alnAt="7"/>
                                  </m:rPr>
                                  <a:rPr lang="en-US" b="1" i="1" smtClean="0">
                                    <a:latin typeface="Cambria Math" charset="0"/>
                                  </a:rPr>
                                  <m:t>𝑨</m:t>
                                </m:r>
                              </m:e>
                              <m:e>
                                <m:r>
                                  <a:rPr lang="en-US" b="1" i="1" smtClean="0">
                                    <a:latin typeface="Cambria Math" charset="0"/>
                                  </a:rPr>
                                  <m:t>𝑮</m:t>
                                </m:r>
                              </m:e>
                            </m:mr>
                            <m:mr>
                              <m:e>
                                <m:r>
                                  <a:rPr lang="en-US" b="1" i="1" smtClean="0">
                                    <a:latin typeface="Cambria Math" charset="0"/>
                                  </a:rPr>
                                  <m:t>𝑫</m:t>
                                </m:r>
                              </m:e>
                              <m:e>
                                <m:r>
                                  <a:rPr lang="en-US" b="0" i="1" smtClean="0">
                                    <a:latin typeface="Cambria Math" charset="0"/>
                                  </a:rPr>
                                  <m:t>0</m:t>
                                </m:r>
                              </m:e>
                            </m:mr>
                          </m:m>
                        </m:e>
                      </m:d>
                      <m:d>
                        <m:dPr>
                          <m:begChr m:val="["/>
                          <m:endChr m:val="]"/>
                          <m:ctrlPr>
                            <a:rPr lang="mr-IN" i="1" smtClean="0">
                              <a:latin typeface="Cambria Math" panose="02040503050406030204" pitchFamily="18" charset="0"/>
                            </a:rPr>
                          </m:ctrlPr>
                        </m:dPr>
                        <m:e>
                          <m:m>
                            <m:mPr>
                              <m:mcs>
                                <m:mc>
                                  <m:mcPr>
                                    <m:count m:val="1"/>
                                    <m:mcJc m:val="center"/>
                                  </m:mcPr>
                                </m:mc>
                              </m:mcs>
                              <m:ctrlPr>
                                <a:rPr lang="mr-IN" i="1" smtClean="0">
                                  <a:latin typeface="Cambria Math" panose="02040503050406030204" pitchFamily="18" charset="0"/>
                                </a:rPr>
                              </m:ctrlPr>
                            </m:mPr>
                            <m:mr>
                              <m:e>
                                <m:sSup>
                                  <m:sSupPr>
                                    <m:ctrlPr>
                                      <a:rPr lang="mr-IN" i="1">
                                        <a:latin typeface="Cambria Math" panose="02040503050406030204" pitchFamily="18" charset="0"/>
                                      </a:rPr>
                                    </m:ctrlPr>
                                  </m:sSupPr>
                                  <m:e>
                                    <m:r>
                                      <a:rPr lang="en-US" i="1">
                                        <a:latin typeface="Cambria Math" charset="0"/>
                                      </a:rPr>
                                      <m:t>𝑢</m:t>
                                    </m:r>
                                  </m:e>
                                  <m:sup>
                                    <m:r>
                                      <a:rPr lang="en-US" i="1">
                                        <a:latin typeface="Cambria Math" charset="0"/>
                                      </a:rPr>
                                      <m:t>𝑛</m:t>
                                    </m:r>
                                    <m:r>
                                      <a:rPr lang="en-US" i="1">
                                        <a:latin typeface="Cambria Math" charset="0"/>
                                      </a:rPr>
                                      <m:t>+1</m:t>
                                    </m:r>
                                  </m:sup>
                                </m:sSup>
                              </m:e>
                            </m:mr>
                            <m:mr>
                              <m:e>
                                <m:sSup>
                                  <m:sSupPr>
                                    <m:ctrlPr>
                                      <a:rPr lang="mr-IN" i="1">
                                        <a:latin typeface="Cambria Math" panose="02040503050406030204" pitchFamily="18" charset="0"/>
                                      </a:rPr>
                                    </m:ctrlPr>
                                  </m:sSupPr>
                                  <m:e>
                                    <m:r>
                                      <a:rPr lang="en-US" b="0" i="1" smtClean="0">
                                        <a:latin typeface="Cambria Math" charset="0"/>
                                      </a:rPr>
                                      <m:t>𝑝</m:t>
                                    </m:r>
                                  </m:e>
                                  <m:sup>
                                    <m:r>
                                      <a:rPr lang="en-US" i="1">
                                        <a:latin typeface="Cambria Math" charset="0"/>
                                      </a:rPr>
                                      <m:t>𝑛</m:t>
                                    </m:r>
                                    <m:r>
                                      <a:rPr lang="en-US" i="1">
                                        <a:latin typeface="Cambria Math" charset="0"/>
                                      </a:rPr>
                                      <m:t>+1</m:t>
                                    </m:r>
                                  </m:sup>
                                </m:sSup>
                              </m:e>
                            </m:mr>
                          </m:m>
                        </m:e>
                      </m:d>
                      <m:r>
                        <a:rPr lang="en-US" b="0" i="1" smtClean="0">
                          <a:latin typeface="Cambria Math" charset="0"/>
                        </a:rPr>
                        <m:t>=</m:t>
                      </m:r>
                      <m:d>
                        <m:dPr>
                          <m:begChr m:val="["/>
                          <m:endChr m:val="]"/>
                          <m:ctrlPr>
                            <a:rPr lang="mr-IN" b="0" i="1" smtClean="0">
                              <a:latin typeface="Cambria Math" panose="02040503050406030204" pitchFamily="18" charset="0"/>
                            </a:rPr>
                          </m:ctrlPr>
                        </m:dPr>
                        <m:e>
                          <m:m>
                            <m:mPr>
                              <m:mcs>
                                <m:mc>
                                  <m:mcPr>
                                    <m:count m:val="1"/>
                                    <m:mcJc m:val="center"/>
                                  </m:mcPr>
                                </m:mc>
                              </m:mcs>
                              <m:ctrlPr>
                                <a:rPr lang="mr-IN" i="1" smtClean="0">
                                  <a:latin typeface="Cambria Math" panose="02040503050406030204" pitchFamily="18" charset="0"/>
                                </a:rPr>
                              </m:ctrlPr>
                            </m:mPr>
                            <m:mr>
                              <m:e>
                                <m:r>
                                  <m:rPr>
                                    <m:brk m:alnAt="7"/>
                                  </m:rPr>
                                  <a:rPr lang="en-US" b="1" i="1" smtClean="0">
                                    <a:latin typeface="Cambria Math" charset="0"/>
                                  </a:rPr>
                                  <m:t>𝒇</m:t>
                                </m:r>
                              </m:e>
                            </m:mr>
                            <m:mr>
                              <m:e>
                                <m:r>
                                  <a:rPr lang="en-US" b="0" i="1" smtClean="0">
                                    <a:latin typeface="Cambria Math" charset="0"/>
                                  </a:rPr>
                                  <m:t>0</m:t>
                                </m:r>
                              </m:e>
                            </m:mr>
                          </m:m>
                        </m:e>
                      </m:d>
                      <m:r>
                        <a:rPr lang="en-US" b="0" i="1" smtClean="0">
                          <a:latin typeface="Cambria Math" charset="0"/>
                        </a:rPr>
                        <m:t>+</m:t>
                      </m:r>
                      <m:d>
                        <m:dPr>
                          <m:begChr m:val="["/>
                          <m:endChr m:val="]"/>
                          <m:ctrlPr>
                            <a:rPr lang="mr-IN" i="1">
                              <a:latin typeface="Cambria Math" panose="02040503050406030204" pitchFamily="18" charset="0"/>
                            </a:rPr>
                          </m:ctrlPr>
                        </m:dPr>
                        <m:e>
                          <m:m>
                            <m:mPr>
                              <m:mcs>
                                <m:mc>
                                  <m:mcPr>
                                    <m:count m:val="1"/>
                                    <m:mcJc m:val="center"/>
                                  </m:mcPr>
                                </m:mc>
                              </m:mcs>
                              <m:ctrlPr>
                                <a:rPr lang="mr-IN" i="1">
                                  <a:latin typeface="Cambria Math" panose="02040503050406030204" pitchFamily="18" charset="0"/>
                                </a:rPr>
                              </m:ctrlPr>
                            </m:mPr>
                            <m:mr>
                              <m:e>
                                <m:d>
                                  <m:dPr>
                                    <m:ctrlPr>
                                      <a:rPr lang="mr-IN" i="1" smtClean="0">
                                        <a:latin typeface="Cambria Math" panose="02040503050406030204" pitchFamily="18" charset="0"/>
                                      </a:rPr>
                                    </m:ctrlPr>
                                  </m:dPr>
                                  <m:e>
                                    <m:r>
                                      <m:rPr>
                                        <m:brk m:alnAt="7"/>
                                      </m:rPr>
                                      <a:rPr lang="en-US" b="1" i="1">
                                        <a:latin typeface="Cambria Math" charset="0"/>
                                      </a:rPr>
                                      <m:t>𝑰</m:t>
                                    </m:r>
                                    <m:r>
                                      <a:rPr lang="en-US" i="1">
                                        <a:latin typeface="Cambria Math" charset="0"/>
                                      </a:rPr>
                                      <m:t>−</m:t>
                                    </m:r>
                                    <m:r>
                                      <a:rPr lang="en-US" b="1" i="1">
                                        <a:latin typeface="Cambria Math" charset="0"/>
                                      </a:rPr>
                                      <m:t>𝑨</m:t>
                                    </m:r>
                                    <m:r>
                                      <a:rPr lang="en-US" i="1" smtClean="0">
                                        <a:latin typeface="Cambria Math" charset="0"/>
                                        <a:ea typeface="Cambria Math" charset="0"/>
                                        <a:cs typeface="Cambria Math" charset="0"/>
                                      </a:rPr>
                                      <m:t>𝜏</m:t>
                                    </m:r>
                                  </m:e>
                                </m:d>
                                <m:r>
                                  <m:rPr>
                                    <m:brk m:alnAt="7"/>
                                  </m:rPr>
                                  <a:rPr lang="en-US" b="1" i="1" smtClean="0">
                                    <a:latin typeface="Cambria Math" charset="0"/>
                                  </a:rPr>
                                  <m:t>𝑮</m:t>
                                </m:r>
                                <m:sSup>
                                  <m:sSupPr>
                                    <m:ctrlPr>
                                      <a:rPr lang="mr-IN" i="1">
                                        <a:latin typeface="Cambria Math" panose="02040503050406030204" pitchFamily="18" charset="0"/>
                                      </a:rPr>
                                    </m:ctrlPr>
                                  </m:sSupPr>
                                  <m:e>
                                    <m:r>
                                      <a:rPr lang="en-US" b="0" i="1" smtClean="0">
                                        <a:latin typeface="Cambria Math" charset="0"/>
                                      </a:rPr>
                                      <m:t>(</m:t>
                                    </m:r>
                                    <m:r>
                                      <a:rPr lang="en-US" i="1">
                                        <a:latin typeface="Cambria Math" charset="0"/>
                                      </a:rPr>
                                      <m:t>𝑝</m:t>
                                    </m:r>
                                  </m:e>
                                  <m:sup>
                                    <m:r>
                                      <a:rPr lang="en-US" i="1">
                                        <a:latin typeface="Cambria Math" charset="0"/>
                                      </a:rPr>
                                      <m:t>𝑛</m:t>
                                    </m:r>
                                    <m:r>
                                      <a:rPr lang="en-US" i="1">
                                        <a:latin typeface="Cambria Math" charset="0"/>
                                      </a:rPr>
                                      <m:t>+1</m:t>
                                    </m:r>
                                  </m:sup>
                                </m:sSup>
                                <m:r>
                                  <a:rPr lang="en-US" b="0" i="1" smtClean="0">
                                    <a:latin typeface="Cambria Math" charset="0"/>
                                  </a:rPr>
                                  <m:t>−</m:t>
                                </m:r>
                                <m:sSup>
                                  <m:sSupPr>
                                    <m:ctrlPr>
                                      <a:rPr lang="mr-IN" i="1">
                                        <a:latin typeface="Cambria Math" panose="02040503050406030204" pitchFamily="18" charset="0"/>
                                      </a:rPr>
                                    </m:ctrlPr>
                                  </m:sSupPr>
                                  <m:e>
                                    <m:r>
                                      <a:rPr lang="en-US" i="1">
                                        <a:latin typeface="Cambria Math" charset="0"/>
                                      </a:rPr>
                                      <m:t>𝑝</m:t>
                                    </m:r>
                                  </m:e>
                                  <m:sup>
                                    <m:r>
                                      <a:rPr lang="en-US" i="1">
                                        <a:latin typeface="Cambria Math" charset="0"/>
                                      </a:rPr>
                                      <m:t>𝑛</m:t>
                                    </m:r>
                                  </m:sup>
                                </m:sSup>
                                <m:r>
                                  <a:rPr lang="en-US" b="0" i="1" smtClean="0">
                                    <a:latin typeface="Cambria Math" charset="0"/>
                                  </a:rPr>
                                  <m:t>)</m:t>
                                </m:r>
                              </m:e>
                            </m:mr>
                            <m:mr>
                              <m:e>
                                <m:sSup>
                                  <m:sSupPr>
                                    <m:ctrlPr>
                                      <a:rPr lang="mr-IN" i="1">
                                        <a:latin typeface="Cambria Math" panose="02040503050406030204" pitchFamily="18" charset="0"/>
                                      </a:rPr>
                                    </m:ctrlPr>
                                  </m:sSupPr>
                                  <m:e>
                                    <m:r>
                                      <a:rPr lang="en-US" i="1">
                                        <a:latin typeface="Cambria Math" charset="0"/>
                                        <a:ea typeface="Cambria Math" charset="0"/>
                                        <a:cs typeface="Cambria Math" charset="0"/>
                                      </a:rPr>
                                      <m:t>𝜏</m:t>
                                    </m:r>
                                    <m:d>
                                      <m:dPr>
                                        <m:ctrlPr>
                                          <a:rPr lang="mr-IN" b="0" i="1" smtClean="0">
                                            <a:latin typeface="Cambria Math" panose="02040503050406030204" pitchFamily="18" charset="0"/>
                                          </a:rPr>
                                        </m:ctrlPr>
                                      </m:dPr>
                                      <m:e>
                                        <m:r>
                                          <a:rPr lang="en-US" b="1" i="1" smtClean="0">
                                            <a:latin typeface="Cambria Math" charset="0"/>
                                          </a:rPr>
                                          <m:t>𝑳</m:t>
                                        </m:r>
                                        <m:r>
                                          <a:rPr lang="en-US" b="0" i="1" smtClean="0">
                                            <a:latin typeface="Cambria Math" charset="0"/>
                                          </a:rPr>
                                          <m:t>−</m:t>
                                        </m:r>
                                        <m:r>
                                          <a:rPr lang="en-US" b="1" i="1" smtClean="0">
                                            <a:latin typeface="Cambria Math" charset="0"/>
                                          </a:rPr>
                                          <m:t>𝑫𝑮</m:t>
                                        </m:r>
                                      </m:e>
                                    </m:d>
                                    <m:r>
                                      <a:rPr lang="en-US" b="0" i="1" smtClean="0">
                                        <a:latin typeface="Cambria Math" charset="0"/>
                                      </a:rPr>
                                      <m:t>(</m:t>
                                    </m:r>
                                    <m:r>
                                      <a:rPr lang="en-US" i="1">
                                        <a:latin typeface="Cambria Math" charset="0"/>
                                      </a:rPr>
                                      <m:t>𝑝</m:t>
                                    </m:r>
                                  </m:e>
                                  <m:sup>
                                    <m:r>
                                      <a:rPr lang="en-US" i="1">
                                        <a:latin typeface="Cambria Math" charset="0"/>
                                      </a:rPr>
                                      <m:t>𝑛</m:t>
                                    </m:r>
                                    <m:r>
                                      <a:rPr lang="en-US" i="1">
                                        <a:latin typeface="Cambria Math" charset="0"/>
                                      </a:rPr>
                                      <m:t>+1</m:t>
                                    </m:r>
                                  </m:sup>
                                </m:sSup>
                                <m:r>
                                  <a:rPr lang="en-US" i="1">
                                    <a:latin typeface="Cambria Math" charset="0"/>
                                  </a:rPr>
                                  <m:t>−</m:t>
                                </m:r>
                                <m:sSup>
                                  <m:sSupPr>
                                    <m:ctrlPr>
                                      <a:rPr lang="mr-IN" i="1">
                                        <a:latin typeface="Cambria Math" panose="02040503050406030204" pitchFamily="18" charset="0"/>
                                      </a:rPr>
                                    </m:ctrlPr>
                                  </m:sSupPr>
                                  <m:e>
                                    <m:r>
                                      <a:rPr lang="en-US" i="1">
                                        <a:latin typeface="Cambria Math" charset="0"/>
                                      </a:rPr>
                                      <m:t>𝑝</m:t>
                                    </m:r>
                                  </m:e>
                                  <m:sup>
                                    <m:r>
                                      <a:rPr lang="en-US" i="1">
                                        <a:latin typeface="Cambria Math" charset="0"/>
                                      </a:rPr>
                                      <m:t>𝑛</m:t>
                                    </m:r>
                                  </m:sup>
                                </m:sSup>
                                <m:r>
                                  <a:rPr lang="en-US" b="0" i="1" smtClean="0">
                                    <a:latin typeface="Cambria Math" charset="0"/>
                                  </a:rPr>
                                  <m:t>)</m:t>
                                </m:r>
                              </m:e>
                            </m:mr>
                          </m:m>
                        </m:e>
                      </m:d>
                    </m:oMath>
                  </m:oMathPara>
                </a14:m>
                <a:endParaRPr lang="en-US" dirty="0"/>
              </a:p>
            </p:txBody>
          </p:sp>
        </mc:Choice>
        <mc:Fallback xmlns="">
          <p:sp>
            <p:nvSpPr>
              <p:cNvPr id="25" name="TextBox 24">
                <a:extLst>
                  <a:ext uri="{FF2B5EF4-FFF2-40B4-BE49-F238E27FC236}">
                    <a16:creationId xmlns:a16="http://schemas.microsoft.com/office/drawing/2014/main" id="{9453FD52-C2F1-286C-2FFB-AE15BEDDF0C5}"/>
                  </a:ext>
                </a:extLst>
              </p:cNvPr>
              <p:cNvSpPr txBox="1">
                <a:spLocks noRot="1" noChangeAspect="1" noMove="1" noResize="1" noEditPoints="1" noAdjustHandles="1" noChangeArrowheads="1" noChangeShapeType="1" noTextEdit="1"/>
              </p:cNvSpPr>
              <p:nvPr/>
            </p:nvSpPr>
            <p:spPr>
              <a:xfrm>
                <a:off x="5850516" y="6189442"/>
                <a:ext cx="5137230" cy="616387"/>
              </a:xfrm>
              <a:prstGeom prst="rect">
                <a:avLst/>
              </a:prstGeom>
              <a:blipFill>
                <a:blip r:embed="rId14"/>
                <a:stretch>
                  <a:fillRect b="-14286"/>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A645072-8F5A-8E21-035B-EF1219828158}"/>
              </a:ext>
            </a:extLst>
          </p:cNvPr>
          <p:cNvSpPr txBox="1"/>
          <p:nvPr/>
        </p:nvSpPr>
        <p:spPr>
          <a:xfrm>
            <a:off x="10374924" y="3012831"/>
            <a:ext cx="0" cy="0"/>
          </a:xfrm>
          <a:prstGeom prst="rect">
            <a:avLst/>
          </a:prstGeom>
        </p:spPr>
        <p:txBody>
          <a:bodyPr vert="horz" wrap="none" lIns="91440" tIns="45720" rIns="91440" bIns="45720" rtlCol="0">
            <a:noAutofit/>
          </a:bodyPr>
          <a:lstStyle/>
          <a:p>
            <a:pPr algn="l"/>
            <a:r>
              <a:rPr lang="en-US" b="1" dirty="0"/>
              <a:t>D</a:t>
            </a:r>
            <a:r>
              <a:rPr lang="en-US" dirty="0"/>
              <a:t> operator now</a:t>
            </a:r>
          </a:p>
          <a:p>
            <a:pPr algn="l"/>
            <a:r>
              <a:rPr lang="en-US" dirty="0"/>
              <a:t>Includes density </a:t>
            </a:r>
          </a:p>
          <a:p>
            <a:pPr algn="l"/>
            <a:r>
              <a:rPr lang="en-US" dirty="0"/>
              <a:t>scaling</a:t>
            </a:r>
          </a:p>
        </p:txBody>
      </p:sp>
      <p:pic>
        <p:nvPicPr>
          <p:cNvPr id="14" name="Picture 13">
            <a:extLst>
              <a:ext uri="{FF2B5EF4-FFF2-40B4-BE49-F238E27FC236}">
                <a16:creationId xmlns:a16="http://schemas.microsoft.com/office/drawing/2014/main" id="{27ABD1ED-9E7F-ACA0-C4EC-08A461DE6EA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19088" y="2824163"/>
            <a:ext cx="5321300" cy="2082800"/>
          </a:xfrm>
          <a:prstGeom prst="rect">
            <a:avLst/>
          </a:prstGeom>
        </p:spPr>
      </p:pic>
    </p:spTree>
    <p:extLst>
      <p:ext uri="{BB962C8B-B14F-4D97-AF65-F5344CB8AC3E}">
        <p14:creationId xmlns:p14="http://schemas.microsoft.com/office/powerpoint/2010/main" val="306358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86192-C4BC-D7CF-D0F6-179A4E5A825E}"/>
              </a:ext>
            </a:extLst>
          </p:cNvPr>
          <p:cNvSpPr>
            <a:spLocks noGrp="1"/>
          </p:cNvSpPr>
          <p:nvPr>
            <p:ph type="title"/>
          </p:nvPr>
        </p:nvSpPr>
        <p:spPr/>
        <p:txBody>
          <a:bodyPr/>
          <a:lstStyle/>
          <a:p>
            <a:r>
              <a:rPr lang="en-US" dirty="0"/>
              <a:t>Special Ordering</a:t>
            </a:r>
          </a:p>
        </p:txBody>
      </p:sp>
      <p:sp>
        <p:nvSpPr>
          <p:cNvPr id="3" name="Slide Number Placeholder 2">
            <a:extLst>
              <a:ext uri="{FF2B5EF4-FFF2-40B4-BE49-F238E27FC236}">
                <a16:creationId xmlns:a16="http://schemas.microsoft.com/office/drawing/2014/main" id="{CD88E601-5269-589E-5CCB-623AB6F8F1B3}"/>
              </a:ext>
            </a:extLst>
          </p:cNvPr>
          <p:cNvSpPr>
            <a:spLocks noGrp="1"/>
          </p:cNvSpPr>
          <p:nvPr>
            <p:ph type="sldNum" sz="quarter" idx="10"/>
          </p:nvPr>
        </p:nvSpPr>
        <p:spPr/>
        <p:txBody>
          <a:bodyPr/>
          <a:lstStyle/>
          <a:p>
            <a:fld id="{4FAB73BC-B049-4115-A692-8D63A059BFB8}" type="slidenum">
              <a:rPr lang="en-US" smtClean="0"/>
              <a:pPr/>
              <a:t>15</a:t>
            </a:fld>
            <a:endParaRPr lang="en-US" dirty="0"/>
          </a:p>
        </p:txBody>
      </p:sp>
      <p:sp>
        <p:nvSpPr>
          <p:cNvPr id="4" name="Content Placeholder 3">
            <a:extLst>
              <a:ext uri="{FF2B5EF4-FFF2-40B4-BE49-F238E27FC236}">
                <a16:creationId xmlns:a16="http://schemas.microsoft.com/office/drawing/2014/main" id="{4C312480-2989-235E-4974-1851BE6662A9}"/>
              </a:ext>
            </a:extLst>
          </p:cNvPr>
          <p:cNvSpPr>
            <a:spLocks noGrp="1"/>
          </p:cNvSpPr>
          <p:nvPr>
            <p:ph sz="quarter" idx="11"/>
          </p:nvPr>
        </p:nvSpPr>
        <p:spPr/>
        <p:txBody>
          <a:bodyPr/>
          <a:lstStyle/>
          <a:p>
            <a:r>
              <a:rPr lang="en-US" dirty="0"/>
              <a:t>Order can be changed to increase convergence and consistency</a:t>
            </a:r>
          </a:p>
          <a:p>
            <a:r>
              <a:rPr lang="en-US" dirty="0"/>
              <a:t>“predictor/corrector” approaches are common</a:t>
            </a:r>
          </a:p>
        </p:txBody>
      </p:sp>
      <p:sp>
        <p:nvSpPr>
          <p:cNvPr id="8" name="Rectangle 3">
            <a:extLst>
              <a:ext uri="{FF2B5EF4-FFF2-40B4-BE49-F238E27FC236}">
                <a16:creationId xmlns:a16="http://schemas.microsoft.com/office/drawing/2014/main" id="{3DFD1411-5193-2228-D04A-1CE8B7326879}"/>
              </a:ext>
            </a:extLst>
          </p:cNvPr>
          <p:cNvSpPr>
            <a:spLocks noChangeArrowheads="1"/>
          </p:cNvSpPr>
          <p:nvPr/>
        </p:nvSpPr>
        <p:spPr bwMode="auto">
          <a:xfrm>
            <a:off x="2156313" y="2289175"/>
            <a:ext cx="4716463" cy="4473575"/>
          </a:xfrm>
          <a:prstGeom prst="rect">
            <a:avLst/>
          </a:prstGeom>
          <a:noFill/>
          <a:ln w="25400">
            <a:noFill/>
            <a:miter lim="800000"/>
            <a:headEnd/>
            <a:tailEnd/>
          </a:ln>
        </p:spPr>
        <p:txBody>
          <a:bodyPr anchor="ctr">
            <a:prstTxWarp prst="textNoShape">
              <a:avLst/>
            </a:prstTxWarp>
            <a:spAutoFit/>
          </a:bodyPr>
          <a:lstStyle/>
          <a:p>
            <a:pPr algn="l"/>
            <a:r>
              <a:rPr lang="en-US" sz="2400">
                <a:solidFill>
                  <a:srgbClr val="FF1B12"/>
                </a:solidFill>
              </a:rPr>
              <a:t>do while (!converged) {</a:t>
            </a:r>
          </a:p>
          <a:p>
            <a:pPr algn="l"/>
            <a:endParaRPr lang="en-US" sz="2400">
              <a:solidFill>
                <a:srgbClr val="FF1B12"/>
              </a:solidFill>
            </a:endParaRPr>
          </a:p>
          <a:p>
            <a:pPr algn="l"/>
            <a:endParaRPr lang="en-US" sz="2400">
              <a:solidFill>
                <a:srgbClr val="FF1B12"/>
              </a:solidFill>
            </a:endParaRPr>
          </a:p>
          <a:p>
            <a:pPr algn="l"/>
            <a:endParaRPr lang="en-US" sz="2400">
              <a:solidFill>
                <a:srgbClr val="FF1B12"/>
              </a:solidFill>
            </a:endParaRPr>
          </a:p>
          <a:p>
            <a:pPr algn="l"/>
            <a:endParaRPr lang="en-US" sz="2400">
              <a:solidFill>
                <a:srgbClr val="FF1B12"/>
              </a:solidFill>
            </a:endParaRPr>
          </a:p>
          <a:p>
            <a:pPr algn="l"/>
            <a:endParaRPr lang="en-US" sz="2400">
              <a:solidFill>
                <a:srgbClr val="FF1B12"/>
              </a:solidFill>
            </a:endParaRPr>
          </a:p>
          <a:p>
            <a:pPr algn="l"/>
            <a:endParaRPr lang="en-US" sz="2400">
              <a:solidFill>
                <a:srgbClr val="FF1B12"/>
              </a:solidFill>
            </a:endParaRPr>
          </a:p>
          <a:p>
            <a:pPr algn="l"/>
            <a:endParaRPr lang="en-US" sz="2400">
              <a:solidFill>
                <a:srgbClr val="FF1B12"/>
              </a:solidFill>
            </a:endParaRPr>
          </a:p>
          <a:p>
            <a:pPr algn="l"/>
            <a:endParaRPr lang="en-US" sz="2400">
              <a:solidFill>
                <a:srgbClr val="FF1B12"/>
              </a:solidFill>
            </a:endParaRPr>
          </a:p>
          <a:p>
            <a:pPr algn="l"/>
            <a:endParaRPr lang="en-US" sz="2400">
              <a:solidFill>
                <a:srgbClr val="FF1B12"/>
              </a:solidFill>
            </a:endParaRPr>
          </a:p>
          <a:p>
            <a:pPr algn="l"/>
            <a:endParaRPr lang="en-US" sz="2400">
              <a:solidFill>
                <a:srgbClr val="FF1B12"/>
              </a:solidFill>
            </a:endParaRPr>
          </a:p>
          <a:p>
            <a:pPr algn="l"/>
            <a:r>
              <a:rPr lang="en-US" sz="2400">
                <a:solidFill>
                  <a:srgbClr val="FF1B12"/>
                </a:solidFill>
              </a:rPr>
              <a:t>}</a:t>
            </a:r>
          </a:p>
        </p:txBody>
      </p:sp>
      <p:graphicFrame>
        <p:nvGraphicFramePr>
          <p:cNvPr id="9" name="Object 2">
            <a:extLst>
              <a:ext uri="{FF2B5EF4-FFF2-40B4-BE49-F238E27FC236}">
                <a16:creationId xmlns:a16="http://schemas.microsoft.com/office/drawing/2014/main" id="{9DF12C7A-43B7-EECB-95AC-29014FF41749}"/>
              </a:ext>
            </a:extLst>
          </p:cNvPr>
          <p:cNvGraphicFramePr>
            <a:graphicFrameLocks noChangeAspect="1"/>
          </p:cNvGraphicFramePr>
          <p:nvPr>
            <p:extLst>
              <p:ext uri="{D42A27DB-BD31-4B8C-83A1-F6EECF244321}">
                <p14:modId xmlns:p14="http://schemas.microsoft.com/office/powerpoint/2010/main" val="1595847218"/>
              </p:ext>
            </p:extLst>
          </p:nvPr>
        </p:nvGraphicFramePr>
        <p:xfrm>
          <a:off x="2794488" y="5486400"/>
          <a:ext cx="2111375" cy="676275"/>
        </p:xfrm>
        <a:graphic>
          <a:graphicData uri="http://schemas.openxmlformats.org/presentationml/2006/ole">
            <mc:AlternateContent xmlns:mc="http://schemas.openxmlformats.org/markup-compatibility/2006">
              <mc:Choice xmlns:v="urn:schemas-microsoft-com:vml" Requires="v">
                <p:oleObj name="Equation" r:id="rId2" imgW="1270000" imgH="406400" progId="Equation.3">
                  <p:embed/>
                </p:oleObj>
              </mc:Choice>
              <mc:Fallback>
                <p:oleObj name="Equation" r:id="rId2" imgW="1270000" imgH="406400" progId="Equation.3">
                  <p:embed/>
                  <p:pic>
                    <p:nvPicPr>
                      <p:cNvPr id="19" name="Object 2">
                        <a:extLst>
                          <a:ext uri="{FF2B5EF4-FFF2-40B4-BE49-F238E27FC236}">
                            <a16:creationId xmlns:a16="http://schemas.microsoft.com/office/drawing/2014/main" id="{0AE18B10-8556-0AFA-B7C3-56581C1ECA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488" y="5486400"/>
                        <a:ext cx="2111375" cy="676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pic>
                </p:oleObj>
              </mc:Fallback>
            </mc:AlternateContent>
          </a:graphicData>
        </a:graphic>
      </p:graphicFrame>
      <p:graphicFrame>
        <p:nvGraphicFramePr>
          <p:cNvPr id="10" name="Object 3">
            <a:extLst>
              <a:ext uri="{FF2B5EF4-FFF2-40B4-BE49-F238E27FC236}">
                <a16:creationId xmlns:a16="http://schemas.microsoft.com/office/drawing/2014/main" id="{FACD8013-8351-6B16-766E-489E1F89C7BB}"/>
              </a:ext>
            </a:extLst>
          </p:cNvPr>
          <p:cNvGraphicFramePr>
            <a:graphicFrameLocks noChangeAspect="1"/>
          </p:cNvGraphicFramePr>
          <p:nvPr>
            <p:extLst>
              <p:ext uri="{D42A27DB-BD31-4B8C-83A1-F6EECF244321}">
                <p14:modId xmlns:p14="http://schemas.microsoft.com/office/powerpoint/2010/main" val="221647971"/>
              </p:ext>
            </p:extLst>
          </p:nvPr>
        </p:nvGraphicFramePr>
        <p:xfrm>
          <a:off x="2818301" y="2622550"/>
          <a:ext cx="992187" cy="344488"/>
        </p:xfrm>
        <a:graphic>
          <a:graphicData uri="http://schemas.openxmlformats.org/presentationml/2006/ole">
            <mc:AlternateContent xmlns:mc="http://schemas.openxmlformats.org/markup-compatibility/2006">
              <mc:Choice xmlns:v="urn:schemas-microsoft-com:vml" Requires="v">
                <p:oleObj name="Equation" r:id="rId4" imgW="584200" imgH="203200" progId="Equation.3">
                  <p:embed/>
                </p:oleObj>
              </mc:Choice>
              <mc:Fallback>
                <p:oleObj name="Equation" r:id="rId4" imgW="584200" imgH="203200" progId="Equation.3">
                  <p:embed/>
                  <p:pic>
                    <p:nvPicPr>
                      <p:cNvPr id="20" name="Object 3">
                        <a:extLst>
                          <a:ext uri="{FF2B5EF4-FFF2-40B4-BE49-F238E27FC236}">
                            <a16:creationId xmlns:a16="http://schemas.microsoft.com/office/drawing/2014/main" id="{3F0928FC-1EFA-E0ED-3883-8296B7D977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8301" y="2622550"/>
                        <a:ext cx="992187" cy="3444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pic>
                </p:oleObj>
              </mc:Fallback>
            </mc:AlternateContent>
          </a:graphicData>
        </a:graphic>
      </p:graphicFrame>
      <p:graphicFrame>
        <p:nvGraphicFramePr>
          <p:cNvPr id="11" name="Object 4">
            <a:extLst>
              <a:ext uri="{FF2B5EF4-FFF2-40B4-BE49-F238E27FC236}">
                <a16:creationId xmlns:a16="http://schemas.microsoft.com/office/drawing/2014/main" id="{548C0B4B-4FA2-DD9A-F851-5D8ACB9FB218}"/>
              </a:ext>
            </a:extLst>
          </p:cNvPr>
          <p:cNvGraphicFramePr>
            <a:graphicFrameLocks noChangeAspect="1"/>
          </p:cNvGraphicFramePr>
          <p:nvPr>
            <p:extLst>
              <p:ext uri="{D42A27DB-BD31-4B8C-83A1-F6EECF244321}">
                <p14:modId xmlns:p14="http://schemas.microsoft.com/office/powerpoint/2010/main" val="3989881718"/>
              </p:ext>
            </p:extLst>
          </p:nvPr>
        </p:nvGraphicFramePr>
        <p:xfrm>
          <a:off x="2837351" y="4268788"/>
          <a:ext cx="1716087" cy="355600"/>
        </p:xfrm>
        <a:graphic>
          <a:graphicData uri="http://schemas.openxmlformats.org/presentationml/2006/ole">
            <mc:AlternateContent xmlns:mc="http://schemas.openxmlformats.org/markup-compatibility/2006">
              <mc:Choice xmlns:v="urn:schemas-microsoft-com:vml" Requires="v">
                <p:oleObj name="Equation" r:id="rId6" imgW="977900" imgH="203200" progId="Equation.3">
                  <p:embed/>
                </p:oleObj>
              </mc:Choice>
              <mc:Fallback>
                <p:oleObj name="Equation" r:id="rId6" imgW="977900" imgH="203200" progId="Equation.3">
                  <p:embed/>
                  <p:pic>
                    <p:nvPicPr>
                      <p:cNvPr id="21" name="Object 4">
                        <a:extLst>
                          <a:ext uri="{FF2B5EF4-FFF2-40B4-BE49-F238E27FC236}">
                            <a16:creationId xmlns:a16="http://schemas.microsoft.com/office/drawing/2014/main" id="{A06BBDD0-FF3E-B787-6925-0EE876463EF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7351" y="4268788"/>
                        <a:ext cx="1716087" cy="355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pic>
                </p:oleObj>
              </mc:Fallback>
            </mc:AlternateContent>
          </a:graphicData>
        </a:graphic>
      </p:graphicFrame>
      <p:sp>
        <p:nvSpPr>
          <p:cNvPr id="12" name="Rectangle 11">
            <a:extLst>
              <a:ext uri="{FF2B5EF4-FFF2-40B4-BE49-F238E27FC236}">
                <a16:creationId xmlns:a16="http://schemas.microsoft.com/office/drawing/2014/main" id="{A52D4FB1-923C-DDC2-669E-99A316F30770}"/>
              </a:ext>
            </a:extLst>
          </p:cNvPr>
          <p:cNvSpPr>
            <a:spLocks noChangeArrowheads="1"/>
          </p:cNvSpPr>
          <p:nvPr/>
        </p:nvSpPr>
        <p:spPr bwMode="auto">
          <a:xfrm>
            <a:off x="70338" y="2986088"/>
            <a:ext cx="1525588" cy="701675"/>
          </a:xfrm>
          <a:prstGeom prst="rect">
            <a:avLst/>
          </a:prstGeom>
          <a:noFill/>
          <a:ln w="25400">
            <a:noFill/>
            <a:miter lim="800000"/>
            <a:headEnd/>
            <a:tailEnd/>
          </a:ln>
        </p:spPr>
        <p:txBody>
          <a:bodyPr wrap="none" anchor="ctr">
            <a:prstTxWarp prst="textNoShape">
              <a:avLst/>
            </a:prstTxWarp>
            <a:spAutoFit/>
          </a:bodyPr>
          <a:lstStyle/>
          <a:p>
            <a:r>
              <a:rPr lang="en-US">
                <a:solidFill>
                  <a:srgbClr val="000099"/>
                </a:solidFill>
              </a:rPr>
              <a:t>For a given </a:t>
            </a:r>
          </a:p>
          <a:p>
            <a:r>
              <a:rPr lang="en-US">
                <a:solidFill>
                  <a:srgbClr val="000099"/>
                </a:solidFill>
              </a:rPr>
              <a:t>time step:</a:t>
            </a:r>
            <a:endParaRPr lang="en-US"/>
          </a:p>
        </p:txBody>
      </p:sp>
      <p:sp>
        <p:nvSpPr>
          <p:cNvPr id="13" name="Rectangle 12">
            <a:extLst>
              <a:ext uri="{FF2B5EF4-FFF2-40B4-BE49-F238E27FC236}">
                <a16:creationId xmlns:a16="http://schemas.microsoft.com/office/drawing/2014/main" id="{12DD50C8-5BBB-BE19-9908-CCE6BA8D0A31}"/>
              </a:ext>
            </a:extLst>
          </p:cNvPr>
          <p:cNvSpPr>
            <a:spLocks noChangeArrowheads="1"/>
          </p:cNvSpPr>
          <p:nvPr/>
        </p:nvSpPr>
        <p:spPr bwMode="auto">
          <a:xfrm>
            <a:off x="1500676" y="2011363"/>
            <a:ext cx="798512" cy="2301875"/>
          </a:xfrm>
          <a:prstGeom prst="rect">
            <a:avLst/>
          </a:prstGeom>
          <a:noFill/>
          <a:ln w="25400">
            <a:noFill/>
            <a:miter lim="800000"/>
            <a:headEnd/>
            <a:tailEnd/>
          </a:ln>
        </p:spPr>
        <p:txBody>
          <a:bodyPr anchor="ctr">
            <a:prstTxWarp prst="textNoShape">
              <a:avLst/>
            </a:prstTxWarp>
            <a:spAutoFit/>
          </a:bodyPr>
          <a:lstStyle/>
          <a:p>
            <a:r>
              <a:rPr lang="en-US" sz="14500" dirty="0">
                <a:solidFill>
                  <a:srgbClr val="000099"/>
                </a:solidFill>
              </a:rPr>
              <a:t>{</a:t>
            </a:r>
          </a:p>
        </p:txBody>
      </p:sp>
      <p:graphicFrame>
        <p:nvGraphicFramePr>
          <p:cNvPr id="14" name="Object 5">
            <a:extLst>
              <a:ext uri="{FF2B5EF4-FFF2-40B4-BE49-F238E27FC236}">
                <a16:creationId xmlns:a16="http://schemas.microsoft.com/office/drawing/2014/main" id="{996EEBB2-8B79-5AF3-0F62-227F4F43B8A1}"/>
              </a:ext>
            </a:extLst>
          </p:cNvPr>
          <p:cNvGraphicFramePr>
            <a:graphicFrameLocks noChangeAspect="1"/>
          </p:cNvGraphicFramePr>
          <p:nvPr>
            <p:extLst>
              <p:ext uri="{D42A27DB-BD31-4B8C-83A1-F6EECF244321}">
                <p14:modId xmlns:p14="http://schemas.microsoft.com/office/powerpoint/2010/main" val="3262693132"/>
              </p:ext>
            </p:extLst>
          </p:nvPr>
        </p:nvGraphicFramePr>
        <p:xfrm>
          <a:off x="2854813" y="6124575"/>
          <a:ext cx="1677988" cy="322263"/>
        </p:xfrm>
        <a:graphic>
          <a:graphicData uri="http://schemas.openxmlformats.org/presentationml/2006/ole">
            <mc:AlternateContent xmlns:mc="http://schemas.openxmlformats.org/markup-compatibility/2006">
              <mc:Choice xmlns:v="urn:schemas-microsoft-com:vml" Requires="v">
                <p:oleObj name="Equation" r:id="rId8" imgW="927100" imgH="177800" progId="Equation.3">
                  <p:embed/>
                </p:oleObj>
              </mc:Choice>
              <mc:Fallback>
                <p:oleObj name="Equation" r:id="rId8" imgW="927100" imgH="177800" progId="Equation.3">
                  <p:embed/>
                  <p:pic>
                    <p:nvPicPr>
                      <p:cNvPr id="25" name="Object 5">
                        <a:extLst>
                          <a:ext uri="{FF2B5EF4-FFF2-40B4-BE49-F238E27FC236}">
                            <a16:creationId xmlns:a16="http://schemas.microsoft.com/office/drawing/2014/main" id="{9A2850F2-20C2-2C7A-81E1-BD0A50FC7D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54813" y="6124575"/>
                        <a:ext cx="1677988" cy="322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pic>
                </p:oleObj>
              </mc:Fallback>
            </mc:AlternateContent>
          </a:graphicData>
        </a:graphic>
      </p:graphicFrame>
      <p:graphicFrame>
        <p:nvGraphicFramePr>
          <p:cNvPr id="15" name="Object 6">
            <a:extLst>
              <a:ext uri="{FF2B5EF4-FFF2-40B4-BE49-F238E27FC236}">
                <a16:creationId xmlns:a16="http://schemas.microsoft.com/office/drawing/2014/main" id="{D171BAF9-980B-32AE-930C-C4A54BDE3EFD}"/>
              </a:ext>
            </a:extLst>
          </p:cNvPr>
          <p:cNvGraphicFramePr>
            <a:graphicFrameLocks noChangeAspect="1"/>
          </p:cNvGraphicFramePr>
          <p:nvPr>
            <p:extLst>
              <p:ext uri="{D42A27DB-BD31-4B8C-83A1-F6EECF244321}">
                <p14:modId xmlns:p14="http://schemas.microsoft.com/office/powerpoint/2010/main" val="1103578798"/>
              </p:ext>
            </p:extLst>
          </p:nvPr>
        </p:nvGraphicFramePr>
        <p:xfrm>
          <a:off x="2834176" y="2927350"/>
          <a:ext cx="2311400" cy="682625"/>
        </p:xfrm>
        <a:graphic>
          <a:graphicData uri="http://schemas.openxmlformats.org/presentationml/2006/ole">
            <mc:AlternateContent xmlns:mc="http://schemas.openxmlformats.org/markup-compatibility/2006">
              <mc:Choice xmlns:v="urn:schemas-microsoft-com:vml" Requires="v">
                <p:oleObj name="Equation" r:id="rId10" imgW="1549400" imgH="457200" progId="Equation.3">
                  <p:embed/>
                </p:oleObj>
              </mc:Choice>
              <mc:Fallback>
                <p:oleObj name="Equation" r:id="rId10" imgW="1549400" imgH="457200" progId="Equation.3">
                  <p:embed/>
                  <p:pic>
                    <p:nvPicPr>
                      <p:cNvPr id="26" name="Object 6">
                        <a:extLst>
                          <a:ext uri="{FF2B5EF4-FFF2-40B4-BE49-F238E27FC236}">
                            <a16:creationId xmlns:a16="http://schemas.microsoft.com/office/drawing/2014/main" id="{854633A2-E575-91FA-2982-95DB70405C7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34176" y="2927350"/>
                        <a:ext cx="2311400" cy="682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pic>
                </p:oleObj>
              </mc:Fallback>
            </mc:AlternateContent>
          </a:graphicData>
        </a:graphic>
      </p:graphicFrame>
      <p:graphicFrame>
        <p:nvGraphicFramePr>
          <p:cNvPr id="16" name="Object 7">
            <a:extLst>
              <a:ext uri="{FF2B5EF4-FFF2-40B4-BE49-F238E27FC236}">
                <a16:creationId xmlns:a16="http://schemas.microsoft.com/office/drawing/2014/main" id="{DAC112E6-E3D0-B0F3-A8C2-42A4E200F0F2}"/>
              </a:ext>
            </a:extLst>
          </p:cNvPr>
          <p:cNvGraphicFramePr>
            <a:graphicFrameLocks noChangeAspect="1"/>
          </p:cNvGraphicFramePr>
          <p:nvPr>
            <p:extLst>
              <p:ext uri="{D42A27DB-BD31-4B8C-83A1-F6EECF244321}">
                <p14:modId xmlns:p14="http://schemas.microsoft.com/office/powerpoint/2010/main" val="1643318642"/>
              </p:ext>
            </p:extLst>
          </p:nvPr>
        </p:nvGraphicFramePr>
        <p:xfrm>
          <a:off x="2834176" y="3586163"/>
          <a:ext cx="2311400" cy="720725"/>
        </p:xfrm>
        <a:graphic>
          <a:graphicData uri="http://schemas.openxmlformats.org/presentationml/2006/ole">
            <mc:AlternateContent xmlns:mc="http://schemas.openxmlformats.org/markup-compatibility/2006">
              <mc:Choice xmlns:v="urn:schemas-microsoft-com:vml" Requires="v">
                <p:oleObj name="Equation" r:id="rId12" imgW="1549400" imgH="482600" progId="Equation.3">
                  <p:embed/>
                </p:oleObj>
              </mc:Choice>
              <mc:Fallback>
                <p:oleObj name="Equation" r:id="rId12" imgW="1549400" imgH="482600" progId="Equation.3">
                  <p:embed/>
                  <p:pic>
                    <p:nvPicPr>
                      <p:cNvPr id="27" name="Object 7">
                        <a:extLst>
                          <a:ext uri="{FF2B5EF4-FFF2-40B4-BE49-F238E27FC236}">
                            <a16:creationId xmlns:a16="http://schemas.microsoft.com/office/drawing/2014/main" id="{108BC6A6-E0BC-2020-D202-3632D7AB25C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34176" y="3586163"/>
                        <a:ext cx="2311400" cy="720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pic>
                </p:oleObj>
              </mc:Fallback>
            </mc:AlternateContent>
          </a:graphicData>
        </a:graphic>
      </p:graphicFrame>
      <p:graphicFrame>
        <p:nvGraphicFramePr>
          <p:cNvPr id="17" name="Object 8">
            <a:extLst>
              <a:ext uri="{FF2B5EF4-FFF2-40B4-BE49-F238E27FC236}">
                <a16:creationId xmlns:a16="http://schemas.microsoft.com/office/drawing/2014/main" id="{1522F9BE-9CD4-F2CC-7021-13183A86343E}"/>
              </a:ext>
            </a:extLst>
          </p:cNvPr>
          <p:cNvGraphicFramePr>
            <a:graphicFrameLocks noChangeAspect="1"/>
          </p:cNvGraphicFramePr>
          <p:nvPr>
            <p:extLst>
              <p:ext uri="{D42A27DB-BD31-4B8C-83A1-F6EECF244321}">
                <p14:modId xmlns:p14="http://schemas.microsoft.com/office/powerpoint/2010/main" val="711431119"/>
              </p:ext>
            </p:extLst>
          </p:nvPr>
        </p:nvGraphicFramePr>
        <p:xfrm>
          <a:off x="2824651" y="4586288"/>
          <a:ext cx="1931987" cy="644525"/>
        </p:xfrm>
        <a:graphic>
          <a:graphicData uri="http://schemas.openxmlformats.org/presentationml/2006/ole">
            <mc:AlternateContent xmlns:mc="http://schemas.openxmlformats.org/markup-compatibility/2006">
              <mc:Choice xmlns:v="urn:schemas-microsoft-com:vml" Requires="v">
                <p:oleObj name="Equation" r:id="rId14" imgW="1295400" imgH="431800" progId="Equation.3">
                  <p:embed/>
                </p:oleObj>
              </mc:Choice>
              <mc:Fallback>
                <p:oleObj name="Equation" r:id="rId14" imgW="1295400" imgH="431800" progId="Equation.3">
                  <p:embed/>
                  <p:pic>
                    <p:nvPicPr>
                      <p:cNvPr id="28" name="Object 8">
                        <a:extLst>
                          <a:ext uri="{FF2B5EF4-FFF2-40B4-BE49-F238E27FC236}">
                            <a16:creationId xmlns:a16="http://schemas.microsoft.com/office/drawing/2014/main" id="{F8348BB0-582D-227B-DFF0-3C0E8C63651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24651" y="4586288"/>
                        <a:ext cx="1931987" cy="644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pic>
                </p:oleObj>
              </mc:Fallback>
            </mc:AlternateContent>
          </a:graphicData>
        </a:graphic>
      </p:graphicFrame>
      <p:graphicFrame>
        <p:nvGraphicFramePr>
          <p:cNvPr id="18" name="Object 9">
            <a:extLst>
              <a:ext uri="{FF2B5EF4-FFF2-40B4-BE49-F238E27FC236}">
                <a16:creationId xmlns:a16="http://schemas.microsoft.com/office/drawing/2014/main" id="{84E27146-D9F8-7F20-59B5-D855BA8956AC}"/>
              </a:ext>
            </a:extLst>
          </p:cNvPr>
          <p:cNvGraphicFramePr>
            <a:graphicFrameLocks noChangeAspect="1"/>
          </p:cNvGraphicFramePr>
          <p:nvPr>
            <p:extLst>
              <p:ext uri="{D42A27DB-BD31-4B8C-83A1-F6EECF244321}">
                <p14:modId xmlns:p14="http://schemas.microsoft.com/office/powerpoint/2010/main" val="3834021390"/>
              </p:ext>
            </p:extLst>
          </p:nvPr>
        </p:nvGraphicFramePr>
        <p:xfrm>
          <a:off x="2818301" y="5187950"/>
          <a:ext cx="2608262" cy="355600"/>
        </p:xfrm>
        <a:graphic>
          <a:graphicData uri="http://schemas.openxmlformats.org/presentationml/2006/ole">
            <mc:AlternateContent xmlns:mc="http://schemas.openxmlformats.org/markup-compatibility/2006">
              <mc:Choice xmlns:v="urn:schemas-microsoft-com:vml" Requires="v">
                <p:oleObj name="Equation" r:id="rId16" imgW="1485900" imgH="203200" progId="Equation.3">
                  <p:embed/>
                </p:oleObj>
              </mc:Choice>
              <mc:Fallback>
                <p:oleObj name="Equation" r:id="rId16" imgW="1485900" imgH="203200" progId="Equation.3">
                  <p:embed/>
                  <p:pic>
                    <p:nvPicPr>
                      <p:cNvPr id="29" name="Object 9">
                        <a:extLst>
                          <a:ext uri="{FF2B5EF4-FFF2-40B4-BE49-F238E27FC236}">
                            <a16:creationId xmlns:a16="http://schemas.microsoft.com/office/drawing/2014/main" id="{8F5FDF4B-526B-0391-BEEB-361619E0532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18301" y="5187950"/>
                        <a:ext cx="2608262" cy="355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pic>
                </p:oleObj>
              </mc:Fallback>
            </mc:AlternateContent>
          </a:graphicData>
        </a:graphic>
      </p:graphicFrame>
      <p:sp>
        <p:nvSpPr>
          <p:cNvPr id="19" name="Rectangle 3">
            <a:extLst>
              <a:ext uri="{FF2B5EF4-FFF2-40B4-BE49-F238E27FC236}">
                <a16:creationId xmlns:a16="http://schemas.microsoft.com/office/drawing/2014/main" id="{77020616-42ED-F5FF-FC61-4A7163D835D3}"/>
              </a:ext>
            </a:extLst>
          </p:cNvPr>
          <p:cNvSpPr>
            <a:spLocks noChangeArrowheads="1"/>
          </p:cNvSpPr>
          <p:nvPr/>
        </p:nvSpPr>
        <p:spPr bwMode="auto">
          <a:xfrm>
            <a:off x="7466869" y="2289175"/>
            <a:ext cx="4716463" cy="4473575"/>
          </a:xfrm>
          <a:prstGeom prst="rect">
            <a:avLst/>
          </a:prstGeom>
          <a:noFill/>
          <a:ln w="25400">
            <a:noFill/>
            <a:miter lim="800000"/>
            <a:headEnd/>
            <a:tailEnd/>
          </a:ln>
        </p:spPr>
        <p:txBody>
          <a:bodyPr anchor="ctr">
            <a:prstTxWarp prst="textNoShape">
              <a:avLst/>
            </a:prstTxWarp>
            <a:spAutoFit/>
          </a:bodyPr>
          <a:lstStyle/>
          <a:p>
            <a:pPr algn="l"/>
            <a:r>
              <a:rPr lang="en-US" sz="2400" dirty="0">
                <a:solidFill>
                  <a:srgbClr val="FF1B12"/>
                </a:solidFill>
              </a:rPr>
              <a:t>do while (!converged) {</a:t>
            </a:r>
          </a:p>
          <a:p>
            <a:pPr algn="l"/>
            <a:endParaRPr lang="en-US" sz="2400" dirty="0">
              <a:solidFill>
                <a:srgbClr val="FF1B12"/>
              </a:solidFill>
            </a:endParaRPr>
          </a:p>
          <a:p>
            <a:pPr algn="l"/>
            <a:endParaRPr lang="en-US" sz="2400" dirty="0">
              <a:solidFill>
                <a:srgbClr val="FF1B12"/>
              </a:solidFill>
            </a:endParaRPr>
          </a:p>
          <a:p>
            <a:pPr algn="l"/>
            <a:endParaRPr lang="en-US" sz="2400" dirty="0">
              <a:solidFill>
                <a:srgbClr val="FF1B12"/>
              </a:solidFill>
            </a:endParaRPr>
          </a:p>
          <a:p>
            <a:pPr algn="l"/>
            <a:endParaRPr lang="en-US" sz="2400" dirty="0">
              <a:solidFill>
                <a:srgbClr val="FF1B12"/>
              </a:solidFill>
            </a:endParaRPr>
          </a:p>
          <a:p>
            <a:pPr algn="l"/>
            <a:endParaRPr lang="en-US" sz="2400" dirty="0">
              <a:solidFill>
                <a:srgbClr val="FF1B12"/>
              </a:solidFill>
            </a:endParaRPr>
          </a:p>
          <a:p>
            <a:pPr algn="l"/>
            <a:endParaRPr lang="en-US" sz="2400" dirty="0">
              <a:solidFill>
                <a:srgbClr val="FF1B12"/>
              </a:solidFill>
            </a:endParaRPr>
          </a:p>
          <a:p>
            <a:pPr algn="l"/>
            <a:endParaRPr lang="en-US" sz="2400" dirty="0">
              <a:solidFill>
                <a:srgbClr val="FF1B12"/>
              </a:solidFill>
            </a:endParaRPr>
          </a:p>
          <a:p>
            <a:pPr algn="l"/>
            <a:endParaRPr lang="en-US" sz="2400" dirty="0">
              <a:solidFill>
                <a:srgbClr val="FF1B12"/>
              </a:solidFill>
            </a:endParaRPr>
          </a:p>
          <a:p>
            <a:pPr algn="l"/>
            <a:endParaRPr lang="en-US" sz="2400" dirty="0">
              <a:solidFill>
                <a:srgbClr val="FF1B12"/>
              </a:solidFill>
            </a:endParaRPr>
          </a:p>
          <a:p>
            <a:pPr algn="l"/>
            <a:endParaRPr lang="en-US" sz="2400" dirty="0">
              <a:solidFill>
                <a:srgbClr val="FF1B12"/>
              </a:solidFill>
            </a:endParaRPr>
          </a:p>
          <a:p>
            <a:pPr algn="l"/>
            <a:r>
              <a:rPr lang="en-US" sz="2400" dirty="0">
                <a:solidFill>
                  <a:srgbClr val="FF1B12"/>
                </a:solidFill>
              </a:rPr>
              <a:t>}</a:t>
            </a:r>
          </a:p>
        </p:txBody>
      </p:sp>
      <p:graphicFrame>
        <p:nvGraphicFramePr>
          <p:cNvPr id="22" name="Object 4">
            <a:extLst>
              <a:ext uri="{FF2B5EF4-FFF2-40B4-BE49-F238E27FC236}">
                <a16:creationId xmlns:a16="http://schemas.microsoft.com/office/drawing/2014/main" id="{681F61CD-68B6-59AE-C0F6-D9C6423F6F40}"/>
              </a:ext>
            </a:extLst>
          </p:cNvPr>
          <p:cNvGraphicFramePr>
            <a:graphicFrameLocks noChangeAspect="1"/>
          </p:cNvGraphicFramePr>
          <p:nvPr>
            <p:extLst>
              <p:ext uri="{D42A27DB-BD31-4B8C-83A1-F6EECF244321}">
                <p14:modId xmlns:p14="http://schemas.microsoft.com/office/powerpoint/2010/main" val="2604107849"/>
              </p:ext>
            </p:extLst>
          </p:nvPr>
        </p:nvGraphicFramePr>
        <p:xfrm>
          <a:off x="8128857" y="4956177"/>
          <a:ext cx="1716087" cy="355600"/>
        </p:xfrm>
        <a:graphic>
          <a:graphicData uri="http://schemas.openxmlformats.org/presentationml/2006/ole">
            <mc:AlternateContent xmlns:mc="http://schemas.openxmlformats.org/markup-compatibility/2006">
              <mc:Choice xmlns:v="urn:schemas-microsoft-com:vml" Requires="v">
                <p:oleObj name="Equation" r:id="rId6" imgW="977900" imgH="203200" progId="Equation.3">
                  <p:embed/>
                </p:oleObj>
              </mc:Choice>
              <mc:Fallback>
                <p:oleObj name="Equation" r:id="rId6" imgW="977900" imgH="203200" progId="Equation.3">
                  <p:embed/>
                  <p:pic>
                    <p:nvPicPr>
                      <p:cNvPr id="21" name="Object 4">
                        <a:extLst>
                          <a:ext uri="{FF2B5EF4-FFF2-40B4-BE49-F238E27FC236}">
                            <a16:creationId xmlns:a16="http://schemas.microsoft.com/office/drawing/2014/main" id="{A06BBDD0-FF3E-B787-6925-0EE876463EF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28857" y="4956177"/>
                        <a:ext cx="1716087" cy="355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pic>
                </p:oleObj>
              </mc:Fallback>
            </mc:AlternateContent>
          </a:graphicData>
        </a:graphic>
      </p:graphicFrame>
      <p:sp>
        <p:nvSpPr>
          <p:cNvPr id="23" name="Rectangle 11">
            <a:extLst>
              <a:ext uri="{FF2B5EF4-FFF2-40B4-BE49-F238E27FC236}">
                <a16:creationId xmlns:a16="http://schemas.microsoft.com/office/drawing/2014/main" id="{35EDE65F-DE8E-C7B6-FF22-40A2C6B64A66}"/>
              </a:ext>
            </a:extLst>
          </p:cNvPr>
          <p:cNvSpPr>
            <a:spLocks noChangeArrowheads="1"/>
          </p:cNvSpPr>
          <p:nvPr/>
        </p:nvSpPr>
        <p:spPr bwMode="auto">
          <a:xfrm>
            <a:off x="5380894" y="2986088"/>
            <a:ext cx="1525588" cy="701675"/>
          </a:xfrm>
          <a:prstGeom prst="rect">
            <a:avLst/>
          </a:prstGeom>
          <a:noFill/>
          <a:ln w="25400">
            <a:noFill/>
            <a:miter lim="800000"/>
            <a:headEnd/>
            <a:tailEnd/>
          </a:ln>
        </p:spPr>
        <p:txBody>
          <a:bodyPr wrap="none" anchor="ctr">
            <a:prstTxWarp prst="textNoShape">
              <a:avLst/>
            </a:prstTxWarp>
            <a:spAutoFit/>
          </a:bodyPr>
          <a:lstStyle/>
          <a:p>
            <a:r>
              <a:rPr lang="en-US">
                <a:solidFill>
                  <a:srgbClr val="000099"/>
                </a:solidFill>
              </a:rPr>
              <a:t>For a given </a:t>
            </a:r>
          </a:p>
          <a:p>
            <a:r>
              <a:rPr lang="en-US">
                <a:solidFill>
                  <a:srgbClr val="000099"/>
                </a:solidFill>
              </a:rPr>
              <a:t>time step:</a:t>
            </a:r>
            <a:endParaRPr lang="en-US"/>
          </a:p>
        </p:txBody>
      </p:sp>
      <p:sp>
        <p:nvSpPr>
          <p:cNvPr id="24" name="Rectangle 12">
            <a:extLst>
              <a:ext uri="{FF2B5EF4-FFF2-40B4-BE49-F238E27FC236}">
                <a16:creationId xmlns:a16="http://schemas.microsoft.com/office/drawing/2014/main" id="{BE5B9126-0718-52A8-7471-24B93B2979C2}"/>
              </a:ext>
            </a:extLst>
          </p:cNvPr>
          <p:cNvSpPr>
            <a:spLocks noChangeArrowheads="1"/>
          </p:cNvSpPr>
          <p:nvPr/>
        </p:nvSpPr>
        <p:spPr bwMode="auto">
          <a:xfrm>
            <a:off x="6811232" y="2011363"/>
            <a:ext cx="798512" cy="2301875"/>
          </a:xfrm>
          <a:prstGeom prst="rect">
            <a:avLst/>
          </a:prstGeom>
          <a:noFill/>
          <a:ln w="25400">
            <a:noFill/>
            <a:miter lim="800000"/>
            <a:headEnd/>
            <a:tailEnd/>
          </a:ln>
        </p:spPr>
        <p:txBody>
          <a:bodyPr anchor="ctr">
            <a:prstTxWarp prst="textNoShape">
              <a:avLst/>
            </a:prstTxWarp>
            <a:spAutoFit/>
          </a:bodyPr>
          <a:lstStyle/>
          <a:p>
            <a:r>
              <a:rPr lang="en-US" sz="14500" dirty="0">
                <a:solidFill>
                  <a:srgbClr val="000099"/>
                </a:solidFill>
              </a:rPr>
              <a:t>{</a:t>
            </a:r>
          </a:p>
        </p:txBody>
      </p:sp>
      <p:graphicFrame>
        <p:nvGraphicFramePr>
          <p:cNvPr id="27" name="Object 7">
            <a:extLst>
              <a:ext uri="{FF2B5EF4-FFF2-40B4-BE49-F238E27FC236}">
                <a16:creationId xmlns:a16="http://schemas.microsoft.com/office/drawing/2014/main" id="{EFB071AD-46B5-5419-48DF-DD64B984B497}"/>
              </a:ext>
            </a:extLst>
          </p:cNvPr>
          <p:cNvGraphicFramePr>
            <a:graphicFrameLocks noChangeAspect="1"/>
          </p:cNvGraphicFramePr>
          <p:nvPr>
            <p:extLst>
              <p:ext uri="{D42A27DB-BD31-4B8C-83A1-F6EECF244321}">
                <p14:modId xmlns:p14="http://schemas.microsoft.com/office/powerpoint/2010/main" val="209916904"/>
              </p:ext>
            </p:extLst>
          </p:nvPr>
        </p:nvGraphicFramePr>
        <p:xfrm>
          <a:off x="8128857" y="4167983"/>
          <a:ext cx="2311400" cy="720725"/>
        </p:xfrm>
        <a:graphic>
          <a:graphicData uri="http://schemas.openxmlformats.org/presentationml/2006/ole">
            <mc:AlternateContent xmlns:mc="http://schemas.openxmlformats.org/markup-compatibility/2006">
              <mc:Choice xmlns:v="urn:schemas-microsoft-com:vml" Requires="v">
                <p:oleObj name="Equation" r:id="rId12" imgW="1549400" imgH="482600" progId="Equation.3">
                  <p:embed/>
                </p:oleObj>
              </mc:Choice>
              <mc:Fallback>
                <p:oleObj name="Equation" r:id="rId12" imgW="1549400" imgH="482600" progId="Equation.3">
                  <p:embed/>
                  <p:pic>
                    <p:nvPicPr>
                      <p:cNvPr id="27" name="Object 7">
                        <a:extLst>
                          <a:ext uri="{FF2B5EF4-FFF2-40B4-BE49-F238E27FC236}">
                            <a16:creationId xmlns:a16="http://schemas.microsoft.com/office/drawing/2014/main" id="{108BC6A6-E0BC-2020-D202-3632D7AB25C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128857" y="4167983"/>
                        <a:ext cx="2311400" cy="720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pic>
                </p:oleObj>
              </mc:Fallback>
            </mc:AlternateContent>
          </a:graphicData>
        </a:graphic>
      </p:graphicFrame>
      <p:graphicFrame>
        <p:nvGraphicFramePr>
          <p:cNvPr id="28" name="Object 8">
            <a:extLst>
              <a:ext uri="{FF2B5EF4-FFF2-40B4-BE49-F238E27FC236}">
                <a16:creationId xmlns:a16="http://schemas.microsoft.com/office/drawing/2014/main" id="{8FDAD710-D405-A7D7-B729-3258C212507A}"/>
              </a:ext>
            </a:extLst>
          </p:cNvPr>
          <p:cNvGraphicFramePr>
            <a:graphicFrameLocks noChangeAspect="1"/>
          </p:cNvGraphicFramePr>
          <p:nvPr>
            <p:extLst>
              <p:ext uri="{D42A27DB-BD31-4B8C-83A1-F6EECF244321}">
                <p14:modId xmlns:p14="http://schemas.microsoft.com/office/powerpoint/2010/main" val="1552058156"/>
              </p:ext>
            </p:extLst>
          </p:nvPr>
        </p:nvGraphicFramePr>
        <p:xfrm>
          <a:off x="8128857" y="5379246"/>
          <a:ext cx="1931987" cy="644525"/>
        </p:xfrm>
        <a:graphic>
          <a:graphicData uri="http://schemas.openxmlformats.org/presentationml/2006/ole">
            <mc:AlternateContent xmlns:mc="http://schemas.openxmlformats.org/markup-compatibility/2006">
              <mc:Choice xmlns:v="urn:schemas-microsoft-com:vml" Requires="v">
                <p:oleObj name="Equation" r:id="rId14" imgW="1295400" imgH="431800" progId="Equation.3">
                  <p:embed/>
                </p:oleObj>
              </mc:Choice>
              <mc:Fallback>
                <p:oleObj name="Equation" r:id="rId14" imgW="1295400" imgH="431800" progId="Equation.3">
                  <p:embed/>
                  <p:pic>
                    <p:nvPicPr>
                      <p:cNvPr id="28" name="Object 8">
                        <a:extLst>
                          <a:ext uri="{FF2B5EF4-FFF2-40B4-BE49-F238E27FC236}">
                            <a16:creationId xmlns:a16="http://schemas.microsoft.com/office/drawing/2014/main" id="{F8348BB0-582D-227B-DFF0-3C0E8C63651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128857" y="5379246"/>
                        <a:ext cx="1931987" cy="644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pic>
                </p:oleObj>
              </mc:Fallback>
            </mc:AlternateContent>
          </a:graphicData>
        </a:graphic>
      </p:graphicFrame>
      <p:graphicFrame>
        <p:nvGraphicFramePr>
          <p:cNvPr id="29" name="Object 9">
            <a:extLst>
              <a:ext uri="{FF2B5EF4-FFF2-40B4-BE49-F238E27FC236}">
                <a16:creationId xmlns:a16="http://schemas.microsoft.com/office/drawing/2014/main" id="{64F922A8-E66D-DD53-D067-F5A127B29D76}"/>
              </a:ext>
            </a:extLst>
          </p:cNvPr>
          <p:cNvGraphicFramePr>
            <a:graphicFrameLocks noChangeAspect="1"/>
          </p:cNvGraphicFramePr>
          <p:nvPr>
            <p:extLst>
              <p:ext uri="{D42A27DB-BD31-4B8C-83A1-F6EECF244321}">
                <p14:modId xmlns:p14="http://schemas.microsoft.com/office/powerpoint/2010/main" val="3048545117"/>
              </p:ext>
            </p:extLst>
          </p:nvPr>
        </p:nvGraphicFramePr>
        <p:xfrm>
          <a:off x="8128857" y="6091238"/>
          <a:ext cx="2608262" cy="355600"/>
        </p:xfrm>
        <a:graphic>
          <a:graphicData uri="http://schemas.openxmlformats.org/presentationml/2006/ole">
            <mc:AlternateContent xmlns:mc="http://schemas.openxmlformats.org/markup-compatibility/2006">
              <mc:Choice xmlns:v="urn:schemas-microsoft-com:vml" Requires="v">
                <p:oleObj name="Equation" r:id="rId16" imgW="1485900" imgH="203200" progId="Equation.3">
                  <p:embed/>
                </p:oleObj>
              </mc:Choice>
              <mc:Fallback>
                <p:oleObj name="Equation" r:id="rId16" imgW="1485900" imgH="203200" progId="Equation.3">
                  <p:embed/>
                  <p:pic>
                    <p:nvPicPr>
                      <p:cNvPr id="29" name="Object 9">
                        <a:extLst>
                          <a:ext uri="{FF2B5EF4-FFF2-40B4-BE49-F238E27FC236}">
                            <a16:creationId xmlns:a16="http://schemas.microsoft.com/office/drawing/2014/main" id="{8F5FDF4B-526B-0391-BEEB-361619E0532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128857" y="6091238"/>
                        <a:ext cx="2608262" cy="355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pic>
                </p:oleObj>
              </mc:Fallback>
            </mc:AlternateContent>
          </a:graphicData>
        </a:graphic>
      </p:graphicFrame>
      <p:graphicFrame>
        <p:nvGraphicFramePr>
          <p:cNvPr id="30" name="Object 2">
            <a:extLst>
              <a:ext uri="{FF2B5EF4-FFF2-40B4-BE49-F238E27FC236}">
                <a16:creationId xmlns:a16="http://schemas.microsoft.com/office/drawing/2014/main" id="{89BF7BAA-6D69-0BB6-5E30-3983613501BB}"/>
              </a:ext>
            </a:extLst>
          </p:cNvPr>
          <p:cNvGraphicFramePr>
            <a:graphicFrameLocks noChangeAspect="1"/>
          </p:cNvGraphicFramePr>
          <p:nvPr>
            <p:extLst>
              <p:ext uri="{D42A27DB-BD31-4B8C-83A1-F6EECF244321}">
                <p14:modId xmlns:p14="http://schemas.microsoft.com/office/powerpoint/2010/main" val="75093909"/>
              </p:ext>
            </p:extLst>
          </p:nvPr>
        </p:nvGraphicFramePr>
        <p:xfrm>
          <a:off x="8128857" y="2622550"/>
          <a:ext cx="2111375" cy="676275"/>
        </p:xfrm>
        <a:graphic>
          <a:graphicData uri="http://schemas.openxmlformats.org/presentationml/2006/ole">
            <mc:AlternateContent xmlns:mc="http://schemas.openxmlformats.org/markup-compatibility/2006">
              <mc:Choice xmlns:v="urn:schemas-microsoft-com:vml" Requires="v">
                <p:oleObj name="Equation" r:id="rId2" imgW="1270000" imgH="406400" progId="Equation.3">
                  <p:embed/>
                </p:oleObj>
              </mc:Choice>
              <mc:Fallback>
                <p:oleObj name="Equation" r:id="rId2" imgW="1270000" imgH="406400" progId="Equation.3">
                  <p:embed/>
                  <p:pic>
                    <p:nvPicPr>
                      <p:cNvPr id="20" name="Object 2">
                        <a:extLst>
                          <a:ext uri="{FF2B5EF4-FFF2-40B4-BE49-F238E27FC236}">
                            <a16:creationId xmlns:a16="http://schemas.microsoft.com/office/drawing/2014/main" id="{E523C3A4-5BCB-B4E4-047F-692535F72E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8857" y="2622550"/>
                        <a:ext cx="2111375" cy="676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pic>
                </p:oleObj>
              </mc:Fallback>
            </mc:AlternateContent>
          </a:graphicData>
        </a:graphic>
      </p:graphicFrame>
      <p:graphicFrame>
        <p:nvGraphicFramePr>
          <p:cNvPr id="31" name="Object 5">
            <a:extLst>
              <a:ext uri="{FF2B5EF4-FFF2-40B4-BE49-F238E27FC236}">
                <a16:creationId xmlns:a16="http://schemas.microsoft.com/office/drawing/2014/main" id="{BDF370FF-87A2-FE9A-0621-93E114DCB579}"/>
              </a:ext>
            </a:extLst>
          </p:cNvPr>
          <p:cNvGraphicFramePr>
            <a:graphicFrameLocks noChangeAspect="1"/>
          </p:cNvGraphicFramePr>
          <p:nvPr>
            <p:extLst>
              <p:ext uri="{D42A27DB-BD31-4B8C-83A1-F6EECF244321}">
                <p14:modId xmlns:p14="http://schemas.microsoft.com/office/powerpoint/2010/main" val="1364768537"/>
              </p:ext>
            </p:extLst>
          </p:nvPr>
        </p:nvGraphicFramePr>
        <p:xfrm>
          <a:off x="8128857" y="3366294"/>
          <a:ext cx="1677988" cy="322263"/>
        </p:xfrm>
        <a:graphic>
          <a:graphicData uri="http://schemas.openxmlformats.org/presentationml/2006/ole">
            <mc:AlternateContent xmlns:mc="http://schemas.openxmlformats.org/markup-compatibility/2006">
              <mc:Choice xmlns:v="urn:schemas-microsoft-com:vml" Requires="v">
                <p:oleObj name="Equation" r:id="rId8" imgW="927100" imgH="177800" progId="Equation.3">
                  <p:embed/>
                </p:oleObj>
              </mc:Choice>
              <mc:Fallback>
                <p:oleObj name="Equation" r:id="rId8" imgW="927100" imgH="177800" progId="Equation.3">
                  <p:embed/>
                  <p:pic>
                    <p:nvPicPr>
                      <p:cNvPr id="25" name="Object 5">
                        <a:extLst>
                          <a:ext uri="{FF2B5EF4-FFF2-40B4-BE49-F238E27FC236}">
                            <a16:creationId xmlns:a16="http://schemas.microsoft.com/office/drawing/2014/main" id="{9E4E0B46-6FEB-12DC-1698-CD0E8DE094E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28857" y="3366294"/>
                        <a:ext cx="1677988" cy="322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pic>
                </p:oleObj>
              </mc:Fallback>
            </mc:AlternateContent>
          </a:graphicData>
        </a:graphic>
      </p:graphicFrame>
      <p:graphicFrame>
        <p:nvGraphicFramePr>
          <p:cNvPr id="32" name="Object 3">
            <a:extLst>
              <a:ext uri="{FF2B5EF4-FFF2-40B4-BE49-F238E27FC236}">
                <a16:creationId xmlns:a16="http://schemas.microsoft.com/office/drawing/2014/main" id="{98DC6615-B406-DD3D-EBF8-59CB1EF1657E}"/>
              </a:ext>
            </a:extLst>
          </p:cNvPr>
          <p:cNvGraphicFramePr>
            <a:graphicFrameLocks noChangeAspect="1"/>
          </p:cNvGraphicFramePr>
          <p:nvPr>
            <p:extLst>
              <p:ext uri="{D42A27DB-BD31-4B8C-83A1-F6EECF244321}">
                <p14:modId xmlns:p14="http://schemas.microsoft.com/office/powerpoint/2010/main" val="1866316541"/>
              </p:ext>
            </p:extLst>
          </p:nvPr>
        </p:nvGraphicFramePr>
        <p:xfrm>
          <a:off x="8128857" y="3756026"/>
          <a:ext cx="992187" cy="344488"/>
        </p:xfrm>
        <a:graphic>
          <a:graphicData uri="http://schemas.openxmlformats.org/presentationml/2006/ole">
            <mc:AlternateContent xmlns:mc="http://schemas.openxmlformats.org/markup-compatibility/2006">
              <mc:Choice xmlns:v="urn:schemas-microsoft-com:vml" Requires="v">
                <p:oleObj name="Equation" r:id="rId4" imgW="584200" imgH="203200" progId="Equation.3">
                  <p:embed/>
                </p:oleObj>
              </mc:Choice>
              <mc:Fallback>
                <p:oleObj name="Equation" r:id="rId4" imgW="584200" imgH="203200" progId="Equation.3">
                  <p:embed/>
                  <p:pic>
                    <p:nvPicPr>
                      <p:cNvPr id="10" name="Object 3">
                        <a:extLst>
                          <a:ext uri="{FF2B5EF4-FFF2-40B4-BE49-F238E27FC236}">
                            <a16:creationId xmlns:a16="http://schemas.microsoft.com/office/drawing/2014/main" id="{FACD8013-8351-6B16-766E-489E1F89C7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8857" y="3756026"/>
                        <a:ext cx="992187" cy="3444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pic>
                </p:oleObj>
              </mc:Fallback>
            </mc:AlternateContent>
          </a:graphicData>
        </a:graphic>
      </p:graphicFrame>
      <p:sp>
        <p:nvSpPr>
          <p:cNvPr id="33" name="TextBox 32">
            <a:extLst>
              <a:ext uri="{FF2B5EF4-FFF2-40B4-BE49-F238E27FC236}">
                <a16:creationId xmlns:a16="http://schemas.microsoft.com/office/drawing/2014/main" id="{F1FC5B76-B92D-8B42-9101-F09F34CCE80D}"/>
              </a:ext>
            </a:extLst>
          </p:cNvPr>
          <p:cNvSpPr txBox="1"/>
          <p:nvPr/>
        </p:nvSpPr>
        <p:spPr>
          <a:xfrm>
            <a:off x="7561382" y="1934303"/>
            <a:ext cx="0" cy="0"/>
          </a:xfrm>
          <a:prstGeom prst="rect">
            <a:avLst/>
          </a:prstGeom>
        </p:spPr>
        <p:txBody>
          <a:bodyPr vert="horz" wrap="none" lIns="91440" tIns="45720" rIns="91440" bIns="45720" rtlCol="0">
            <a:noAutofit/>
          </a:bodyPr>
          <a:lstStyle/>
          <a:p>
            <a:pPr algn="l"/>
            <a:r>
              <a:rPr lang="en-US" dirty="0" err="1"/>
              <a:t>Shunn</a:t>
            </a:r>
            <a:r>
              <a:rPr lang="en-US" dirty="0"/>
              <a:t> et al., JCP, 2012</a:t>
            </a:r>
          </a:p>
        </p:txBody>
      </p:sp>
    </p:spTree>
    <p:extLst>
      <p:ext uri="{BB962C8B-B14F-4D97-AF65-F5344CB8AC3E}">
        <p14:creationId xmlns:p14="http://schemas.microsoft.com/office/powerpoint/2010/main" val="235871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4C4E8-F4C2-FFC5-2930-470BA3A5650C}"/>
              </a:ext>
            </a:extLst>
          </p:cNvPr>
          <p:cNvSpPr>
            <a:spLocks noGrp="1"/>
          </p:cNvSpPr>
          <p:nvPr>
            <p:ph type="title"/>
          </p:nvPr>
        </p:nvSpPr>
        <p:spPr/>
        <p:txBody>
          <a:bodyPr/>
          <a:lstStyle/>
          <a:p>
            <a:r>
              <a:rPr lang="en-US" dirty="0"/>
              <a:t>Other Ramifications: Properties to Interpolate to Integration Points</a:t>
            </a:r>
          </a:p>
        </p:txBody>
      </p:sp>
      <p:sp>
        <p:nvSpPr>
          <p:cNvPr id="3" name="Slide Number Placeholder 2">
            <a:extLst>
              <a:ext uri="{FF2B5EF4-FFF2-40B4-BE49-F238E27FC236}">
                <a16:creationId xmlns:a16="http://schemas.microsoft.com/office/drawing/2014/main" id="{36FB8B69-11A7-5E56-1B93-4A6ADF13D39E}"/>
              </a:ext>
            </a:extLst>
          </p:cNvPr>
          <p:cNvSpPr>
            <a:spLocks noGrp="1"/>
          </p:cNvSpPr>
          <p:nvPr>
            <p:ph type="sldNum" sz="quarter" idx="10"/>
          </p:nvPr>
        </p:nvSpPr>
        <p:spPr/>
        <p:txBody>
          <a:bodyPr/>
          <a:lstStyle/>
          <a:p>
            <a:fld id="{4FAB73BC-B049-4115-A692-8D63A059BFB8}" type="slidenum">
              <a:rPr lang="en-US" smtClean="0"/>
              <a:pPr/>
              <a:t>16</a:t>
            </a:fld>
            <a:endParaRPr lang="en-US" dirty="0"/>
          </a:p>
        </p:txBody>
      </p:sp>
      <p:sp>
        <p:nvSpPr>
          <p:cNvPr id="4" name="Content Placeholder 3">
            <a:extLst>
              <a:ext uri="{FF2B5EF4-FFF2-40B4-BE49-F238E27FC236}">
                <a16:creationId xmlns:a16="http://schemas.microsoft.com/office/drawing/2014/main" id="{4B1AC34A-E816-EFDE-B9A8-DF132B6D2B7F}"/>
              </a:ext>
            </a:extLst>
          </p:cNvPr>
          <p:cNvSpPr>
            <a:spLocks noGrp="1"/>
          </p:cNvSpPr>
          <p:nvPr>
            <p:ph sz="quarter" idx="11"/>
          </p:nvPr>
        </p:nvSpPr>
        <p:spPr>
          <a:xfrm>
            <a:off x="647700" y="1409700"/>
            <a:ext cx="11049000" cy="5426812"/>
          </a:xfrm>
        </p:spPr>
        <p:txBody>
          <a:bodyPr/>
          <a:lstStyle/>
          <a:p>
            <a:r>
              <a:rPr lang="en-US" dirty="0"/>
              <a:t>Advection and Diffusion Example</a:t>
            </a:r>
          </a:p>
          <a:p>
            <a:pPr marL="342900" indent="-342900">
              <a:buFont typeface="Arial" panose="020B0604020202020204" pitchFamily="34" charset="0"/>
              <a:buChar char="•"/>
            </a:pPr>
            <a:r>
              <a:rPr lang="en-US" dirty="0"/>
              <a:t>Element-based (same applies for the two-state schemes)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Sometimes, a code implementation chooses to express properties, even when constant, as interpolated – solely for generality of implementation</a:t>
            </a:r>
          </a:p>
        </p:txBody>
      </p:sp>
      <p:pic>
        <p:nvPicPr>
          <p:cNvPr id="5" name="Picture 4">
            <a:extLst>
              <a:ext uri="{FF2B5EF4-FFF2-40B4-BE49-F238E27FC236}">
                <a16:creationId xmlns:a16="http://schemas.microsoft.com/office/drawing/2014/main" id="{CD3A0716-0656-F830-7348-BA03DF834B12}"/>
              </a:ext>
            </a:extLst>
          </p:cNvPr>
          <p:cNvPicPr>
            <a:picLocks noChangeAspect="1"/>
          </p:cNvPicPr>
          <p:nvPr/>
        </p:nvPicPr>
        <p:blipFill>
          <a:blip r:embed="rId2"/>
          <a:stretch>
            <a:fillRect/>
          </a:stretch>
        </p:blipFill>
        <p:spPr>
          <a:xfrm>
            <a:off x="1138477" y="2667000"/>
            <a:ext cx="6045200" cy="762000"/>
          </a:xfrm>
          <a:prstGeom prst="rect">
            <a:avLst/>
          </a:prstGeom>
        </p:spPr>
      </p:pic>
      <p:pic>
        <p:nvPicPr>
          <p:cNvPr id="6" name="Picture 5">
            <a:extLst>
              <a:ext uri="{FF2B5EF4-FFF2-40B4-BE49-F238E27FC236}">
                <a16:creationId xmlns:a16="http://schemas.microsoft.com/office/drawing/2014/main" id="{AE97D5D1-D2F7-E2D2-22ED-ED82004B4DAD}"/>
              </a:ext>
            </a:extLst>
          </p:cNvPr>
          <p:cNvPicPr>
            <a:picLocks noChangeAspect="1"/>
          </p:cNvPicPr>
          <p:nvPr/>
        </p:nvPicPr>
        <p:blipFill>
          <a:blip r:embed="rId3"/>
          <a:stretch>
            <a:fillRect/>
          </a:stretch>
        </p:blipFill>
        <p:spPr>
          <a:xfrm>
            <a:off x="1138477" y="4328471"/>
            <a:ext cx="7772400" cy="791858"/>
          </a:xfrm>
          <a:prstGeom prst="rect">
            <a:avLst/>
          </a:prstGeom>
        </p:spPr>
      </p:pic>
    </p:spTree>
    <p:extLst>
      <p:ext uri="{BB962C8B-B14F-4D97-AF65-F5344CB8AC3E}">
        <p14:creationId xmlns:p14="http://schemas.microsoft.com/office/powerpoint/2010/main" val="144580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8578D-36F6-CC14-E654-5F6DB5A657D8}"/>
              </a:ext>
            </a:extLst>
          </p:cNvPr>
          <p:cNvSpPr>
            <a:spLocks noGrp="1"/>
          </p:cNvSpPr>
          <p:nvPr>
            <p:ph type="title"/>
          </p:nvPr>
        </p:nvSpPr>
        <p:spPr/>
        <p:txBody>
          <a:bodyPr/>
          <a:lstStyle/>
          <a:p>
            <a:r>
              <a:rPr lang="en-US" dirty="0"/>
              <a:t>Final Points</a:t>
            </a:r>
          </a:p>
        </p:txBody>
      </p:sp>
      <p:sp>
        <p:nvSpPr>
          <p:cNvPr id="3" name="Slide Number Placeholder 2">
            <a:extLst>
              <a:ext uri="{FF2B5EF4-FFF2-40B4-BE49-F238E27FC236}">
                <a16:creationId xmlns:a16="http://schemas.microsoft.com/office/drawing/2014/main" id="{AC37E6D6-72AA-640E-F415-A2F36D6FBFC7}"/>
              </a:ext>
            </a:extLst>
          </p:cNvPr>
          <p:cNvSpPr>
            <a:spLocks noGrp="1"/>
          </p:cNvSpPr>
          <p:nvPr>
            <p:ph type="sldNum" sz="quarter" idx="10"/>
          </p:nvPr>
        </p:nvSpPr>
        <p:spPr/>
        <p:txBody>
          <a:bodyPr/>
          <a:lstStyle/>
          <a:p>
            <a:fld id="{4FAB73BC-B049-4115-A692-8D63A059BFB8}" type="slidenum">
              <a:rPr lang="en-US" smtClean="0"/>
              <a:pPr/>
              <a:t>17</a:t>
            </a:fld>
            <a:endParaRPr lang="en-US"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8B0E3B00-C5FA-3131-727E-C4C7C19F05C1}"/>
                  </a:ext>
                </a:extLst>
              </p:cNvPr>
              <p:cNvSpPr>
                <a:spLocks noGrp="1"/>
              </p:cNvSpPr>
              <p:nvPr>
                <p:ph sz="quarter" idx="11"/>
              </p:nvPr>
            </p:nvSpPr>
            <p:spPr/>
            <p:txBody>
              <a:bodyPr/>
              <a:lstStyle/>
              <a:p>
                <a:pPr marL="342900" indent="-342900">
                  <a:buFont typeface="Arial" panose="020B0604020202020204" pitchFamily="34" charset="0"/>
                  <a:buChar char="•"/>
                </a:pPr>
                <a:r>
                  <a:rPr lang="en-US" dirty="0"/>
                  <a:t>Variable density flows with property variations will includes additional transport equations</a:t>
                </a:r>
              </a:p>
              <a:p>
                <a:pPr marL="726948" lvl="1" indent="-342900">
                  <a:buFont typeface="Arial" panose="020B0604020202020204" pitchFamily="34" charset="0"/>
                  <a:buChar char="•"/>
                </a:pPr>
                <a:r>
                  <a:rPr lang="en-US" dirty="0"/>
                  <a:t>Mixture fraction, species, energy transport, etc.</a:t>
                </a:r>
              </a:p>
              <a:p>
                <a:pPr marL="342900" indent="-342900">
                  <a:buFont typeface="Arial" panose="020B0604020202020204" pitchFamily="34" charset="0"/>
                  <a:buChar char="•"/>
                </a:pPr>
                <a:r>
                  <a:rPr lang="en-US" dirty="0"/>
                  <a:t>The momentum system may also include new body force source terms</a:t>
                </a:r>
              </a:p>
              <a:p>
                <a:pPr marL="342900" indent="-342900">
                  <a:buFont typeface="Arial" panose="020B0604020202020204" pitchFamily="34" charset="0"/>
                  <a:buChar char="•"/>
                </a:pPr>
                <a:r>
                  <a:rPr lang="en-US" dirty="0"/>
                  <a:t>An intermediate approach is the so-called </a:t>
                </a:r>
                <a:r>
                  <a:rPr lang="en-US" dirty="0" err="1"/>
                  <a:t>Boussinesq</a:t>
                </a:r>
                <a:r>
                  <a:rPr lang="en-US" dirty="0"/>
                  <a:t> approximation where a body force is added to momentum, while it is assumed that density variations can be neglected</a:t>
                </a:r>
              </a:p>
              <a:p>
                <a:pPr marL="726948" lvl="1" indent="-342900">
                  <a:buFont typeface="Arial" panose="020B0604020202020204" pitchFamily="34" charset="0"/>
                  <a:buChar char="•"/>
                </a:pPr>
                <a:r>
                  <a:rPr lang="en-US" dirty="0"/>
                  <a:t>Fails as density difference increases, </a:t>
                </a: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Δ</m:t>
                        </m:r>
                        <m:r>
                          <a:rPr lang="en-US" i="1" smtClean="0">
                            <a:latin typeface="Cambria Math" panose="02040503050406030204" pitchFamily="18" charset="0"/>
                            <a:ea typeface="Cambria Math" panose="02040503050406030204" pitchFamily="18" charset="0"/>
                          </a:rPr>
                          <m:t>𝜌</m:t>
                        </m:r>
                      </m:num>
                      <m:den>
                        <m:r>
                          <a:rPr lang="en-US" b="0" i="1" smtClean="0">
                            <a:latin typeface="Cambria Math" panose="02040503050406030204" pitchFamily="18" charset="0"/>
                            <a:ea typeface="Cambria Math" panose="02040503050406030204" pitchFamily="18" charset="0"/>
                          </a:rPr>
                          <m:t>𝜌</m:t>
                        </m:r>
                      </m:den>
                    </m:f>
                    <m:r>
                      <a:rPr lang="en-US" b="0" i="1" smtClean="0">
                        <a:latin typeface="Cambria Math" panose="02040503050406030204" pitchFamily="18" charset="0"/>
                        <a:ea typeface="Cambria Math" panose="02040503050406030204" pitchFamily="18" charset="0"/>
                      </a:rPr>
                      <m:t>~1</m:t>
                    </m:r>
                  </m:oMath>
                </a14:m>
                <a:endParaRPr lang="en-US" dirty="0"/>
              </a:p>
              <a:p>
                <a:pPr marL="342900" indent="-342900">
                  <a:buFont typeface="Arial" panose="020B0604020202020204" pitchFamily="34" charset="0"/>
                  <a:buChar char="•"/>
                </a:pPr>
                <a:r>
                  <a:rPr lang="en-US" dirty="0"/>
                  <a:t>Additional equations means new complexities in the nonlinear solver</a:t>
                </a:r>
              </a:p>
              <a:p>
                <a:pPr marL="342900" indent="-342900">
                  <a:buFont typeface="Arial" panose="020B0604020202020204" pitchFamily="34" charset="0"/>
                  <a:buChar char="•"/>
                </a:pPr>
                <a:r>
                  <a:rPr lang="en-US" dirty="0"/>
                  <a:t>The hula hoop and helium plume cases are good samples to explore the effect of variable density flows</a:t>
                </a:r>
              </a:p>
            </p:txBody>
          </p:sp>
        </mc:Choice>
        <mc:Fallback>
          <p:sp>
            <p:nvSpPr>
              <p:cNvPr id="4" name="Content Placeholder 3">
                <a:extLst>
                  <a:ext uri="{FF2B5EF4-FFF2-40B4-BE49-F238E27FC236}">
                    <a16:creationId xmlns:a16="http://schemas.microsoft.com/office/drawing/2014/main" id="{8B0E3B00-C5FA-3131-727E-C4C7C19F05C1}"/>
                  </a:ext>
                </a:extLst>
              </p:cNvPr>
              <p:cNvSpPr>
                <a:spLocks noGrp="1" noRot="1" noChangeAspect="1" noMove="1" noResize="1" noEditPoints="1" noAdjustHandles="1" noChangeArrowheads="1" noChangeShapeType="1" noTextEdit="1"/>
              </p:cNvSpPr>
              <p:nvPr>
                <p:ph sz="quarter" idx="11"/>
              </p:nvPr>
            </p:nvSpPr>
            <p:spPr>
              <a:blipFill>
                <a:blip r:embed="rId2"/>
                <a:stretch>
                  <a:fillRect l="-1261" t="-1370" r="-688"/>
                </a:stretch>
              </a:blipFill>
            </p:spPr>
            <p:txBody>
              <a:bodyPr/>
              <a:lstStyle/>
              <a:p>
                <a:r>
                  <a:rPr lang="en-US">
                    <a:noFill/>
                  </a:rPr>
                  <a:t> </a:t>
                </a:r>
              </a:p>
            </p:txBody>
          </p:sp>
        </mc:Fallback>
      </mc:AlternateContent>
    </p:spTree>
    <p:extLst>
      <p:ext uri="{BB962C8B-B14F-4D97-AF65-F5344CB8AC3E}">
        <p14:creationId xmlns:p14="http://schemas.microsoft.com/office/powerpoint/2010/main" val="2780677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0BBD2-5DAB-F44B-A5C1-F79DBF7DB481}"/>
              </a:ext>
            </a:extLst>
          </p:cNvPr>
          <p:cNvSpPr>
            <a:spLocks noGrp="1"/>
          </p:cNvSpPr>
          <p:nvPr>
            <p:ph type="title"/>
          </p:nvPr>
        </p:nvSpPr>
        <p:spPr/>
        <p:txBody>
          <a:bodyPr/>
          <a:lstStyle/>
          <a:p>
            <a:r>
              <a:rPr lang="en-US" dirty="0"/>
              <a:t>What is a Variable-Density/Variable-Property Flow?</a:t>
            </a:r>
          </a:p>
        </p:txBody>
      </p:sp>
      <p:sp>
        <p:nvSpPr>
          <p:cNvPr id="3" name="Slide Number Placeholder 2">
            <a:extLst>
              <a:ext uri="{FF2B5EF4-FFF2-40B4-BE49-F238E27FC236}">
                <a16:creationId xmlns:a16="http://schemas.microsoft.com/office/drawing/2014/main" id="{ADDF08E1-C0E6-95AB-5A4B-BB66A8DB2953}"/>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AF9BE252-1DD6-C9A4-CA2F-ABCF2A3A3388}"/>
              </a:ext>
            </a:extLst>
          </p:cNvPr>
          <p:cNvSpPr>
            <a:spLocks noGrp="1"/>
          </p:cNvSpPr>
          <p:nvPr>
            <p:ph sz="quarter" idx="11"/>
          </p:nvPr>
        </p:nvSpPr>
        <p:spPr/>
        <p:txBody>
          <a:bodyPr/>
          <a:lstStyle/>
          <a:p>
            <a:pPr marL="342900" indent="-342900">
              <a:buFont typeface="Arial" panose="020B0604020202020204" pitchFamily="34" charset="0"/>
              <a:buChar char="•"/>
            </a:pPr>
            <a:r>
              <a:rPr lang="en-US" dirty="0"/>
              <a:t>Property changes due to energy and species transport, e.g., density, viscosity, mass diffusivity, etc.</a:t>
            </a:r>
          </a:p>
          <a:p>
            <a:pPr marL="342900" indent="-342900">
              <a:buFont typeface="Arial" panose="020B0604020202020204" pitchFamily="34" charset="0"/>
              <a:buChar char="•"/>
            </a:pPr>
            <a:r>
              <a:rPr lang="en-US" dirty="0"/>
              <a:t>Common examples?</a:t>
            </a:r>
          </a:p>
          <a:p>
            <a:pPr marL="726948" lvl="1" indent="-342900">
              <a:buFont typeface="Arial" panose="020B0604020202020204" pitchFamily="34" charset="0"/>
              <a:buChar char="•"/>
            </a:pPr>
            <a:r>
              <a:rPr lang="en-US" dirty="0"/>
              <a:t>Hot/cold jets, fire, plumes, reacting flows (methane and coal combustion), liquids (multi-phase, for another class), etc.</a:t>
            </a:r>
          </a:p>
          <a:p>
            <a:pPr marL="342900" indent="-342900">
              <a:buFont typeface="Arial" panose="020B0604020202020204" pitchFamily="34" charset="0"/>
              <a:buChar char="•"/>
            </a:pPr>
            <a:r>
              <a:rPr lang="en-US" dirty="0"/>
              <a:t>How are equations affected? </a:t>
            </a:r>
          </a:p>
          <a:p>
            <a:endParaRPr lang="en-US" dirty="0"/>
          </a:p>
        </p:txBody>
      </p:sp>
      <p:pic>
        <p:nvPicPr>
          <p:cNvPr id="5" name="Picture 4">
            <a:extLst>
              <a:ext uri="{FF2B5EF4-FFF2-40B4-BE49-F238E27FC236}">
                <a16:creationId xmlns:a16="http://schemas.microsoft.com/office/drawing/2014/main" id="{ACA49E02-AD1C-F36B-4A65-251DD95D8792}"/>
              </a:ext>
            </a:extLst>
          </p:cNvPr>
          <p:cNvPicPr>
            <a:picLocks noChangeAspect="1"/>
          </p:cNvPicPr>
          <p:nvPr/>
        </p:nvPicPr>
        <p:blipFill>
          <a:blip r:embed="rId2"/>
          <a:stretch>
            <a:fillRect/>
          </a:stretch>
        </p:blipFill>
        <p:spPr>
          <a:xfrm>
            <a:off x="1870356" y="3686474"/>
            <a:ext cx="1841500" cy="673100"/>
          </a:xfrm>
          <a:prstGeom prst="rect">
            <a:avLst/>
          </a:prstGeom>
        </p:spPr>
      </p:pic>
      <p:pic>
        <p:nvPicPr>
          <p:cNvPr id="7" name="Picture 6">
            <a:extLst>
              <a:ext uri="{FF2B5EF4-FFF2-40B4-BE49-F238E27FC236}">
                <a16:creationId xmlns:a16="http://schemas.microsoft.com/office/drawing/2014/main" id="{0B22CB18-71AD-D400-FF59-1D9BFCFAC159}"/>
              </a:ext>
            </a:extLst>
          </p:cNvPr>
          <p:cNvPicPr>
            <a:picLocks noChangeAspect="1"/>
          </p:cNvPicPr>
          <p:nvPr/>
        </p:nvPicPr>
        <p:blipFill>
          <a:blip r:embed="rId3"/>
          <a:stretch>
            <a:fillRect/>
          </a:stretch>
        </p:blipFill>
        <p:spPr>
          <a:xfrm>
            <a:off x="1870356" y="5506187"/>
            <a:ext cx="4064000" cy="673100"/>
          </a:xfrm>
          <a:prstGeom prst="rect">
            <a:avLst/>
          </a:prstGeom>
        </p:spPr>
      </p:pic>
      <p:pic>
        <p:nvPicPr>
          <p:cNvPr id="8" name="Picture 7">
            <a:extLst>
              <a:ext uri="{FF2B5EF4-FFF2-40B4-BE49-F238E27FC236}">
                <a16:creationId xmlns:a16="http://schemas.microsoft.com/office/drawing/2014/main" id="{6E77D22A-AC8B-C0B7-DB60-422D786BBBFA}"/>
              </a:ext>
            </a:extLst>
          </p:cNvPr>
          <p:cNvPicPr>
            <a:picLocks noChangeAspect="1"/>
          </p:cNvPicPr>
          <p:nvPr/>
        </p:nvPicPr>
        <p:blipFill>
          <a:blip r:embed="rId4"/>
          <a:stretch>
            <a:fillRect/>
          </a:stretch>
        </p:blipFill>
        <p:spPr>
          <a:xfrm>
            <a:off x="6661504" y="5710857"/>
            <a:ext cx="1041400" cy="292100"/>
          </a:xfrm>
          <a:prstGeom prst="rect">
            <a:avLst/>
          </a:prstGeom>
        </p:spPr>
      </p:pic>
      <p:pic>
        <p:nvPicPr>
          <p:cNvPr id="9" name="Picture 8">
            <a:extLst>
              <a:ext uri="{FF2B5EF4-FFF2-40B4-BE49-F238E27FC236}">
                <a16:creationId xmlns:a16="http://schemas.microsoft.com/office/drawing/2014/main" id="{989C240F-FF5C-08EF-7E42-DC35F4A18821}"/>
              </a:ext>
            </a:extLst>
          </p:cNvPr>
          <p:cNvPicPr>
            <a:picLocks noChangeAspect="1"/>
          </p:cNvPicPr>
          <p:nvPr/>
        </p:nvPicPr>
        <p:blipFill>
          <a:blip r:embed="rId5"/>
          <a:stretch>
            <a:fillRect/>
          </a:stretch>
        </p:blipFill>
        <p:spPr>
          <a:xfrm>
            <a:off x="6661504" y="6179287"/>
            <a:ext cx="1066800" cy="292100"/>
          </a:xfrm>
          <a:prstGeom prst="rect">
            <a:avLst/>
          </a:prstGeom>
        </p:spPr>
      </p:pic>
      <p:pic>
        <p:nvPicPr>
          <p:cNvPr id="23" name="Picture 22">
            <a:extLst>
              <a:ext uri="{FF2B5EF4-FFF2-40B4-BE49-F238E27FC236}">
                <a16:creationId xmlns:a16="http://schemas.microsoft.com/office/drawing/2014/main" id="{07F06F6D-2A9E-FE7A-0781-FA59F84062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70356" y="4598388"/>
            <a:ext cx="7772400" cy="668985"/>
          </a:xfrm>
          <a:prstGeom prst="rect">
            <a:avLst/>
          </a:prstGeom>
        </p:spPr>
      </p:pic>
    </p:spTree>
    <p:extLst>
      <p:ext uri="{BB962C8B-B14F-4D97-AF65-F5344CB8AC3E}">
        <p14:creationId xmlns:p14="http://schemas.microsoft.com/office/powerpoint/2010/main" val="104204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0BBD2-5DAB-F44B-A5C1-F79DBF7DB481}"/>
              </a:ext>
            </a:extLst>
          </p:cNvPr>
          <p:cNvSpPr>
            <a:spLocks noGrp="1"/>
          </p:cNvSpPr>
          <p:nvPr>
            <p:ph type="title"/>
          </p:nvPr>
        </p:nvSpPr>
        <p:spPr/>
        <p:txBody>
          <a:bodyPr/>
          <a:lstStyle/>
          <a:p>
            <a:r>
              <a:rPr lang="en-US" dirty="0"/>
              <a:t>Example: Heated Jet</a:t>
            </a:r>
          </a:p>
        </p:txBody>
      </p:sp>
      <p:sp>
        <p:nvSpPr>
          <p:cNvPr id="3" name="Slide Number Placeholder 2">
            <a:extLst>
              <a:ext uri="{FF2B5EF4-FFF2-40B4-BE49-F238E27FC236}">
                <a16:creationId xmlns:a16="http://schemas.microsoft.com/office/drawing/2014/main" id="{ADDF08E1-C0E6-95AB-5A4B-BB66A8DB2953}"/>
              </a:ext>
            </a:extLst>
          </p:cNvPr>
          <p:cNvSpPr>
            <a:spLocks noGrp="1"/>
          </p:cNvSpPr>
          <p:nvPr>
            <p:ph type="sldNum" sz="quarter" idx="10"/>
          </p:nvPr>
        </p:nvSpPr>
        <p:spPr/>
        <p:txBody>
          <a:bodyPr/>
          <a:lstStyle/>
          <a:p>
            <a:fld id="{4FAB73BC-B049-4115-A692-8D63A059BFB8}" type="slidenum">
              <a:rPr lang="en-US" smtClean="0"/>
              <a:pPr/>
              <a:t>3</a:t>
            </a:fld>
            <a:endParaRPr lang="en-US" dirty="0"/>
          </a:p>
        </p:txBody>
      </p:sp>
      <p:sp>
        <p:nvSpPr>
          <p:cNvPr id="4" name="Content Placeholder 3">
            <a:extLst>
              <a:ext uri="{FF2B5EF4-FFF2-40B4-BE49-F238E27FC236}">
                <a16:creationId xmlns:a16="http://schemas.microsoft.com/office/drawing/2014/main" id="{AF9BE252-1DD6-C9A4-CA2F-ABCF2A3A3388}"/>
              </a:ext>
            </a:extLst>
          </p:cNvPr>
          <p:cNvSpPr>
            <a:spLocks noGrp="1"/>
          </p:cNvSpPr>
          <p:nvPr>
            <p:ph sz="quarter" idx="11"/>
          </p:nvPr>
        </p:nvSpPr>
        <p:spPr/>
        <p:txBody>
          <a:bodyPr/>
          <a:lstStyle/>
          <a:p>
            <a:pPr marL="342900" indent="-342900">
              <a:buFont typeface="Arial" panose="020B0604020202020204" pitchFamily="34" charset="0"/>
              <a:buChar char="•"/>
            </a:pPr>
            <a:r>
              <a:rPr lang="en-US" dirty="0"/>
              <a:t>Property changes due to energy transport, e.g., density and viscosity</a:t>
            </a:r>
          </a:p>
          <a:p>
            <a:pPr marL="342900" indent="-342900">
              <a:buFont typeface="Arial" panose="020B0604020202020204" pitchFamily="34" charset="0"/>
              <a:buChar char="•"/>
            </a:pPr>
            <a:r>
              <a:rPr lang="en-US" dirty="0"/>
              <a:t>How are equations affected? </a:t>
            </a:r>
          </a:p>
          <a:p>
            <a:endParaRPr lang="en-US" dirty="0"/>
          </a:p>
        </p:txBody>
      </p:sp>
      <p:pic>
        <p:nvPicPr>
          <p:cNvPr id="12" name="Picture 11">
            <a:extLst>
              <a:ext uri="{FF2B5EF4-FFF2-40B4-BE49-F238E27FC236}">
                <a16:creationId xmlns:a16="http://schemas.microsoft.com/office/drawing/2014/main" id="{B599ABE7-5E4D-FE05-4168-C75FD1BCB459}"/>
              </a:ext>
            </a:extLst>
          </p:cNvPr>
          <p:cNvPicPr>
            <a:picLocks noChangeAspect="1"/>
          </p:cNvPicPr>
          <p:nvPr/>
        </p:nvPicPr>
        <p:blipFill>
          <a:blip r:embed="rId2"/>
          <a:stretch>
            <a:fillRect/>
          </a:stretch>
        </p:blipFill>
        <p:spPr>
          <a:xfrm>
            <a:off x="1870356" y="5495268"/>
            <a:ext cx="3937000" cy="673100"/>
          </a:xfrm>
          <a:prstGeom prst="rect">
            <a:avLst/>
          </a:prstGeom>
        </p:spPr>
      </p:pic>
      <p:pic>
        <p:nvPicPr>
          <p:cNvPr id="14" name="Picture 13">
            <a:extLst>
              <a:ext uri="{FF2B5EF4-FFF2-40B4-BE49-F238E27FC236}">
                <a16:creationId xmlns:a16="http://schemas.microsoft.com/office/drawing/2014/main" id="{F778BE39-4515-D807-BF01-369523C8D25A}"/>
              </a:ext>
            </a:extLst>
          </p:cNvPr>
          <p:cNvPicPr>
            <a:picLocks noChangeAspect="1"/>
          </p:cNvPicPr>
          <p:nvPr/>
        </p:nvPicPr>
        <p:blipFill>
          <a:blip r:embed="rId3"/>
          <a:stretch>
            <a:fillRect/>
          </a:stretch>
        </p:blipFill>
        <p:spPr>
          <a:xfrm>
            <a:off x="6172200" y="5937141"/>
            <a:ext cx="3835400" cy="787400"/>
          </a:xfrm>
          <a:prstGeom prst="rect">
            <a:avLst/>
          </a:prstGeom>
        </p:spPr>
      </p:pic>
      <p:sp>
        <p:nvSpPr>
          <p:cNvPr id="15" name="TextBox 14">
            <a:extLst>
              <a:ext uri="{FF2B5EF4-FFF2-40B4-BE49-F238E27FC236}">
                <a16:creationId xmlns:a16="http://schemas.microsoft.com/office/drawing/2014/main" id="{66A1F9CB-C299-37A7-023D-CE4D811EEA78}"/>
              </a:ext>
            </a:extLst>
          </p:cNvPr>
          <p:cNvSpPr txBox="1"/>
          <p:nvPr/>
        </p:nvSpPr>
        <p:spPr>
          <a:xfrm>
            <a:off x="10351477" y="5556738"/>
            <a:ext cx="0" cy="0"/>
          </a:xfrm>
          <a:prstGeom prst="rect">
            <a:avLst/>
          </a:prstGeom>
        </p:spPr>
        <p:txBody>
          <a:bodyPr vert="horz" wrap="none" lIns="91440" tIns="45720" rIns="91440" bIns="45720" rtlCol="0">
            <a:noAutofit/>
          </a:bodyPr>
          <a:lstStyle/>
          <a:p>
            <a:pPr algn="l"/>
            <a:r>
              <a:rPr lang="en-US" dirty="0"/>
              <a:t>Ideal gas law</a:t>
            </a:r>
          </a:p>
          <a:p>
            <a:pPr algn="l"/>
            <a:r>
              <a:rPr lang="en-US" dirty="0"/>
              <a:t>Sutherlands law</a:t>
            </a:r>
          </a:p>
        </p:txBody>
      </p:sp>
      <p:pic>
        <p:nvPicPr>
          <p:cNvPr id="16" name="Picture 15">
            <a:extLst>
              <a:ext uri="{FF2B5EF4-FFF2-40B4-BE49-F238E27FC236}">
                <a16:creationId xmlns:a16="http://schemas.microsoft.com/office/drawing/2014/main" id="{47C357A5-70C8-14DD-6F64-9F2049591ED2}"/>
              </a:ext>
            </a:extLst>
          </p:cNvPr>
          <p:cNvPicPr>
            <a:picLocks noChangeAspect="1"/>
          </p:cNvPicPr>
          <p:nvPr/>
        </p:nvPicPr>
        <p:blipFill rotWithShape="1">
          <a:blip r:embed="rId4"/>
          <a:srcRect t="18814"/>
          <a:stretch/>
        </p:blipFill>
        <p:spPr>
          <a:xfrm>
            <a:off x="7303477" y="2250251"/>
            <a:ext cx="3018692" cy="1847310"/>
          </a:xfrm>
          <a:prstGeom prst="rect">
            <a:avLst/>
          </a:prstGeom>
        </p:spPr>
      </p:pic>
      <p:sp>
        <p:nvSpPr>
          <p:cNvPr id="17" name="TextBox 16">
            <a:extLst>
              <a:ext uri="{FF2B5EF4-FFF2-40B4-BE49-F238E27FC236}">
                <a16:creationId xmlns:a16="http://schemas.microsoft.com/office/drawing/2014/main" id="{E3535880-8E8E-78A4-47F4-BB2C0627A6C4}"/>
              </a:ext>
            </a:extLst>
          </p:cNvPr>
          <p:cNvSpPr txBox="1"/>
          <p:nvPr/>
        </p:nvSpPr>
        <p:spPr>
          <a:xfrm>
            <a:off x="408214" y="6482443"/>
            <a:ext cx="0" cy="0"/>
          </a:xfrm>
          <a:prstGeom prst="rect">
            <a:avLst/>
          </a:prstGeom>
        </p:spPr>
        <p:txBody>
          <a:bodyPr vert="horz" wrap="none" lIns="91440" tIns="45720" rIns="91440" bIns="45720" rtlCol="0">
            <a:noAutofit/>
          </a:bodyPr>
          <a:lstStyle/>
          <a:p>
            <a:pPr algn="l"/>
            <a:r>
              <a:rPr lang="en-US" dirty="0"/>
              <a:t>Unity Lewis number approximation</a:t>
            </a:r>
          </a:p>
        </p:txBody>
      </p:sp>
      <p:pic>
        <p:nvPicPr>
          <p:cNvPr id="9" name="Picture 8">
            <a:extLst>
              <a:ext uri="{FF2B5EF4-FFF2-40B4-BE49-F238E27FC236}">
                <a16:creationId xmlns:a16="http://schemas.microsoft.com/office/drawing/2014/main" id="{DAE59279-E7AB-EEF7-5C55-82CF94DE9BF0}"/>
              </a:ext>
            </a:extLst>
          </p:cNvPr>
          <p:cNvPicPr>
            <a:picLocks noChangeAspect="1"/>
          </p:cNvPicPr>
          <p:nvPr/>
        </p:nvPicPr>
        <p:blipFill>
          <a:blip r:embed="rId5"/>
          <a:stretch>
            <a:fillRect/>
          </a:stretch>
        </p:blipFill>
        <p:spPr>
          <a:xfrm>
            <a:off x="1870356" y="3686474"/>
            <a:ext cx="1841500" cy="673100"/>
          </a:xfrm>
          <a:prstGeom prst="rect">
            <a:avLst/>
          </a:prstGeom>
        </p:spPr>
      </p:pic>
      <p:pic>
        <p:nvPicPr>
          <p:cNvPr id="11" name="Picture 10">
            <a:extLst>
              <a:ext uri="{FF2B5EF4-FFF2-40B4-BE49-F238E27FC236}">
                <a16:creationId xmlns:a16="http://schemas.microsoft.com/office/drawing/2014/main" id="{525CE0B5-5010-C4FA-A359-7B16F7C706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70356" y="4598388"/>
            <a:ext cx="7772400" cy="668985"/>
          </a:xfrm>
          <a:prstGeom prst="rect">
            <a:avLst/>
          </a:prstGeom>
        </p:spPr>
      </p:pic>
      <p:pic>
        <p:nvPicPr>
          <p:cNvPr id="19" name="Picture 18">
            <a:extLst>
              <a:ext uri="{FF2B5EF4-FFF2-40B4-BE49-F238E27FC236}">
                <a16:creationId xmlns:a16="http://schemas.microsoft.com/office/drawing/2014/main" id="{24516222-A572-F7A1-D553-6C33B0B0703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45812" y="5397500"/>
            <a:ext cx="1168400" cy="622300"/>
          </a:xfrm>
          <a:prstGeom prst="rect">
            <a:avLst/>
          </a:prstGeom>
        </p:spPr>
      </p:pic>
    </p:spTree>
    <p:extLst>
      <p:ext uri="{BB962C8B-B14F-4D97-AF65-F5344CB8AC3E}">
        <p14:creationId xmlns:p14="http://schemas.microsoft.com/office/powerpoint/2010/main" val="2081746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0BBD2-5DAB-F44B-A5C1-F79DBF7DB481}"/>
              </a:ext>
            </a:extLst>
          </p:cNvPr>
          <p:cNvSpPr>
            <a:spLocks noGrp="1"/>
          </p:cNvSpPr>
          <p:nvPr>
            <p:ph type="title"/>
          </p:nvPr>
        </p:nvSpPr>
        <p:spPr/>
        <p:txBody>
          <a:bodyPr/>
          <a:lstStyle/>
          <a:p>
            <a:r>
              <a:rPr lang="en-US" dirty="0"/>
              <a:t>Example: Heated Jet, Dive on Unity Lewis Number</a:t>
            </a:r>
          </a:p>
        </p:txBody>
      </p:sp>
      <p:sp>
        <p:nvSpPr>
          <p:cNvPr id="3" name="Slide Number Placeholder 2">
            <a:extLst>
              <a:ext uri="{FF2B5EF4-FFF2-40B4-BE49-F238E27FC236}">
                <a16:creationId xmlns:a16="http://schemas.microsoft.com/office/drawing/2014/main" id="{ADDF08E1-C0E6-95AB-5A4B-BB66A8DB2953}"/>
              </a:ext>
            </a:extLst>
          </p:cNvPr>
          <p:cNvSpPr>
            <a:spLocks noGrp="1"/>
          </p:cNvSpPr>
          <p:nvPr>
            <p:ph type="sldNum" sz="quarter" idx="10"/>
          </p:nvPr>
        </p:nvSpPr>
        <p:spPr/>
        <p:txBody>
          <a:bodyPr/>
          <a:lstStyle/>
          <a:p>
            <a:fld id="{4FAB73BC-B049-4115-A692-8D63A059BFB8}" type="slidenum">
              <a:rPr lang="en-US" smtClean="0"/>
              <a:pPr/>
              <a:t>4</a:t>
            </a:fld>
            <a:endParaRPr lang="en-US" dirty="0"/>
          </a:p>
        </p:txBody>
      </p:sp>
      <p:sp>
        <p:nvSpPr>
          <p:cNvPr id="4" name="Content Placeholder 3">
            <a:extLst>
              <a:ext uri="{FF2B5EF4-FFF2-40B4-BE49-F238E27FC236}">
                <a16:creationId xmlns:a16="http://schemas.microsoft.com/office/drawing/2014/main" id="{AF9BE252-1DD6-C9A4-CA2F-ABCF2A3A3388}"/>
              </a:ext>
            </a:extLst>
          </p:cNvPr>
          <p:cNvSpPr>
            <a:spLocks noGrp="1"/>
          </p:cNvSpPr>
          <p:nvPr>
            <p:ph sz="quarter" idx="11"/>
          </p:nvPr>
        </p:nvSpPr>
        <p:spPr>
          <a:xfrm>
            <a:off x="647700" y="1409700"/>
            <a:ext cx="11049000" cy="5448300"/>
          </a:xfrm>
        </p:spPr>
        <p:txBody>
          <a:bodyPr/>
          <a:lstStyle/>
          <a:p>
            <a:pPr marL="342900" indent="-342900">
              <a:buFont typeface="Arial" panose="020B0604020202020204" pitchFamily="34" charset="0"/>
              <a:buChar char="•"/>
            </a:pPr>
            <a:r>
              <a:rPr lang="en-US" dirty="0"/>
              <a:t>Common Assumption: Unity Lewis number, i.e., energy and species diffuse equally (not true for many systems, e.g., Hydrogen gas) where species mass diffusional flux need not be proportional to a species mass fraction gradient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Energy diffusion vector (simplified) is written as: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Where species mass diffusional flux                                 is related to the mass fraction and species mass diffusion velocity:</a:t>
            </a:r>
          </a:p>
          <a:p>
            <a:r>
              <a:rPr lang="en-US" dirty="0"/>
              <a:t>Yielding:</a:t>
            </a:r>
          </a:p>
          <a:p>
            <a:endParaRPr lang="en-US" dirty="0"/>
          </a:p>
        </p:txBody>
      </p:sp>
      <p:pic>
        <p:nvPicPr>
          <p:cNvPr id="7" name="Picture 6">
            <a:extLst>
              <a:ext uri="{FF2B5EF4-FFF2-40B4-BE49-F238E27FC236}">
                <a16:creationId xmlns:a16="http://schemas.microsoft.com/office/drawing/2014/main" id="{03582550-34AC-A177-090D-DA918AD6FFAC}"/>
              </a:ext>
            </a:extLst>
          </p:cNvPr>
          <p:cNvPicPr>
            <a:picLocks noChangeAspect="1"/>
          </p:cNvPicPr>
          <p:nvPr/>
        </p:nvPicPr>
        <p:blipFill>
          <a:blip r:embed="rId2"/>
          <a:stretch>
            <a:fillRect/>
          </a:stretch>
        </p:blipFill>
        <p:spPr>
          <a:xfrm>
            <a:off x="283025" y="2423881"/>
            <a:ext cx="1752600" cy="584200"/>
          </a:xfrm>
          <a:prstGeom prst="rect">
            <a:avLst/>
          </a:prstGeom>
        </p:spPr>
      </p:pic>
      <p:pic>
        <p:nvPicPr>
          <p:cNvPr id="9" name="Picture 8">
            <a:extLst>
              <a:ext uri="{FF2B5EF4-FFF2-40B4-BE49-F238E27FC236}">
                <a16:creationId xmlns:a16="http://schemas.microsoft.com/office/drawing/2014/main" id="{3E74C7D5-FA7A-CFD1-C6B3-011A8D0A1816}"/>
              </a:ext>
            </a:extLst>
          </p:cNvPr>
          <p:cNvPicPr>
            <a:picLocks noChangeAspect="1"/>
          </p:cNvPicPr>
          <p:nvPr/>
        </p:nvPicPr>
        <p:blipFill>
          <a:blip r:embed="rId3"/>
          <a:stretch>
            <a:fillRect/>
          </a:stretch>
        </p:blipFill>
        <p:spPr>
          <a:xfrm>
            <a:off x="5482981" y="4764314"/>
            <a:ext cx="1663700" cy="292100"/>
          </a:xfrm>
          <a:prstGeom prst="rect">
            <a:avLst/>
          </a:prstGeom>
        </p:spPr>
      </p:pic>
      <p:pic>
        <p:nvPicPr>
          <p:cNvPr id="10" name="Picture 9">
            <a:extLst>
              <a:ext uri="{FF2B5EF4-FFF2-40B4-BE49-F238E27FC236}">
                <a16:creationId xmlns:a16="http://schemas.microsoft.com/office/drawing/2014/main" id="{B5A846EE-1CFF-1039-F98B-0A9CDBF6FBB2}"/>
              </a:ext>
            </a:extLst>
          </p:cNvPr>
          <p:cNvPicPr>
            <a:picLocks noChangeAspect="1"/>
          </p:cNvPicPr>
          <p:nvPr/>
        </p:nvPicPr>
        <p:blipFill>
          <a:blip r:embed="rId4"/>
          <a:stretch>
            <a:fillRect/>
          </a:stretch>
        </p:blipFill>
        <p:spPr>
          <a:xfrm>
            <a:off x="4998460" y="5156200"/>
            <a:ext cx="1866900" cy="292100"/>
          </a:xfrm>
          <a:prstGeom prst="rect">
            <a:avLst/>
          </a:prstGeom>
        </p:spPr>
      </p:pic>
      <p:pic>
        <p:nvPicPr>
          <p:cNvPr id="11" name="Picture 10">
            <a:extLst>
              <a:ext uri="{FF2B5EF4-FFF2-40B4-BE49-F238E27FC236}">
                <a16:creationId xmlns:a16="http://schemas.microsoft.com/office/drawing/2014/main" id="{3F5B21F3-8469-F4E0-37EA-251332EA5BCC}"/>
              </a:ext>
            </a:extLst>
          </p:cNvPr>
          <p:cNvPicPr>
            <a:picLocks noChangeAspect="1"/>
          </p:cNvPicPr>
          <p:nvPr/>
        </p:nvPicPr>
        <p:blipFill>
          <a:blip r:embed="rId5"/>
          <a:stretch>
            <a:fillRect/>
          </a:stretch>
        </p:blipFill>
        <p:spPr>
          <a:xfrm>
            <a:off x="1204895" y="5758543"/>
            <a:ext cx="5803900" cy="838200"/>
          </a:xfrm>
          <a:prstGeom prst="rect">
            <a:avLst/>
          </a:prstGeom>
        </p:spPr>
      </p:pic>
      <p:pic>
        <p:nvPicPr>
          <p:cNvPr id="18" name="Picture 17">
            <a:extLst>
              <a:ext uri="{FF2B5EF4-FFF2-40B4-BE49-F238E27FC236}">
                <a16:creationId xmlns:a16="http://schemas.microsoft.com/office/drawing/2014/main" id="{E5D7B8EA-8F71-CC48-2F36-BCE4D77C19E8}"/>
              </a:ext>
            </a:extLst>
          </p:cNvPr>
          <p:cNvPicPr>
            <a:picLocks noChangeAspect="1"/>
          </p:cNvPicPr>
          <p:nvPr/>
        </p:nvPicPr>
        <p:blipFill>
          <a:blip r:embed="rId6"/>
          <a:stretch>
            <a:fillRect/>
          </a:stretch>
        </p:blipFill>
        <p:spPr>
          <a:xfrm>
            <a:off x="7781681" y="2520950"/>
            <a:ext cx="4165600" cy="1816100"/>
          </a:xfrm>
          <a:prstGeom prst="rect">
            <a:avLst/>
          </a:prstGeom>
        </p:spPr>
      </p:pic>
      <p:sp>
        <p:nvSpPr>
          <p:cNvPr id="20" name="Rectangle 19">
            <a:extLst>
              <a:ext uri="{FF2B5EF4-FFF2-40B4-BE49-F238E27FC236}">
                <a16:creationId xmlns:a16="http://schemas.microsoft.com/office/drawing/2014/main" id="{8AF49A97-8ABA-3779-7471-2AB6C1D25A43}"/>
              </a:ext>
            </a:extLst>
          </p:cNvPr>
          <p:cNvSpPr/>
          <p:nvPr/>
        </p:nvSpPr>
        <p:spPr>
          <a:xfrm>
            <a:off x="7734302" y="2442026"/>
            <a:ext cx="4212979" cy="21109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9A373ED0-B7FF-D18F-CFD1-5079B9DAFDCF}"/>
              </a:ext>
            </a:extLst>
          </p:cNvPr>
          <p:cNvSpPr txBox="1"/>
          <p:nvPr/>
        </p:nvSpPr>
        <p:spPr>
          <a:xfrm>
            <a:off x="8931730" y="2122714"/>
            <a:ext cx="0" cy="0"/>
          </a:xfrm>
          <a:prstGeom prst="rect">
            <a:avLst/>
          </a:prstGeom>
        </p:spPr>
        <p:txBody>
          <a:bodyPr vert="horz" wrap="none" lIns="91440" tIns="45720" rIns="91440" bIns="45720" rtlCol="0">
            <a:noAutofit/>
          </a:bodyPr>
          <a:lstStyle/>
          <a:p>
            <a:pPr algn="l"/>
            <a:r>
              <a:rPr lang="en-US" dirty="0"/>
              <a:t>Useful relationship</a:t>
            </a:r>
          </a:p>
        </p:txBody>
      </p:sp>
      <p:pic>
        <p:nvPicPr>
          <p:cNvPr id="5" name="Picture 4">
            <a:extLst>
              <a:ext uri="{FF2B5EF4-FFF2-40B4-BE49-F238E27FC236}">
                <a16:creationId xmlns:a16="http://schemas.microsoft.com/office/drawing/2014/main" id="{1A91533B-8694-DF12-5CD7-D98A77755386}"/>
              </a:ext>
            </a:extLst>
          </p:cNvPr>
          <p:cNvPicPr>
            <a:picLocks noChangeAspect="1"/>
          </p:cNvPicPr>
          <p:nvPr/>
        </p:nvPicPr>
        <p:blipFill>
          <a:blip r:embed="rId7"/>
          <a:stretch>
            <a:fillRect/>
          </a:stretch>
        </p:blipFill>
        <p:spPr>
          <a:xfrm>
            <a:off x="2529484" y="2417531"/>
            <a:ext cx="977900" cy="596900"/>
          </a:xfrm>
          <a:prstGeom prst="rect">
            <a:avLst/>
          </a:prstGeom>
        </p:spPr>
      </p:pic>
      <p:pic>
        <p:nvPicPr>
          <p:cNvPr id="6" name="Picture 5">
            <a:extLst>
              <a:ext uri="{FF2B5EF4-FFF2-40B4-BE49-F238E27FC236}">
                <a16:creationId xmlns:a16="http://schemas.microsoft.com/office/drawing/2014/main" id="{1F19D012-B8D2-39D1-ACD6-5F8661B04659}"/>
              </a:ext>
            </a:extLst>
          </p:cNvPr>
          <p:cNvPicPr>
            <a:picLocks noChangeAspect="1"/>
          </p:cNvPicPr>
          <p:nvPr/>
        </p:nvPicPr>
        <p:blipFill>
          <a:blip r:embed="rId8"/>
          <a:stretch>
            <a:fillRect/>
          </a:stretch>
        </p:blipFill>
        <p:spPr>
          <a:xfrm>
            <a:off x="4001243" y="2430231"/>
            <a:ext cx="1879600" cy="571500"/>
          </a:xfrm>
          <a:prstGeom prst="rect">
            <a:avLst/>
          </a:prstGeom>
        </p:spPr>
      </p:pic>
      <p:pic>
        <p:nvPicPr>
          <p:cNvPr id="12" name="Picture 11">
            <a:extLst>
              <a:ext uri="{FF2B5EF4-FFF2-40B4-BE49-F238E27FC236}">
                <a16:creationId xmlns:a16="http://schemas.microsoft.com/office/drawing/2014/main" id="{18834F10-6D23-111F-9954-4210556E1DE7}"/>
              </a:ext>
            </a:extLst>
          </p:cNvPr>
          <p:cNvPicPr>
            <a:picLocks noChangeAspect="1"/>
          </p:cNvPicPr>
          <p:nvPr/>
        </p:nvPicPr>
        <p:blipFill>
          <a:blip r:embed="rId9"/>
          <a:stretch>
            <a:fillRect/>
          </a:stretch>
        </p:blipFill>
        <p:spPr>
          <a:xfrm>
            <a:off x="6374702" y="2430231"/>
            <a:ext cx="1054100" cy="571500"/>
          </a:xfrm>
          <a:prstGeom prst="rect">
            <a:avLst/>
          </a:prstGeom>
        </p:spPr>
      </p:pic>
      <p:pic>
        <p:nvPicPr>
          <p:cNvPr id="13" name="Picture 12">
            <a:extLst>
              <a:ext uri="{FF2B5EF4-FFF2-40B4-BE49-F238E27FC236}">
                <a16:creationId xmlns:a16="http://schemas.microsoft.com/office/drawing/2014/main" id="{0325FC49-99FD-D17A-ED79-F30A57B63DD3}"/>
              </a:ext>
            </a:extLst>
          </p:cNvPr>
          <p:cNvPicPr>
            <a:picLocks noChangeAspect="1"/>
          </p:cNvPicPr>
          <p:nvPr/>
        </p:nvPicPr>
        <p:blipFill>
          <a:blip r:embed="rId10"/>
          <a:stretch>
            <a:fillRect/>
          </a:stretch>
        </p:blipFill>
        <p:spPr>
          <a:xfrm>
            <a:off x="424537" y="3665763"/>
            <a:ext cx="2971800" cy="838200"/>
          </a:xfrm>
          <a:prstGeom prst="rect">
            <a:avLst/>
          </a:prstGeom>
        </p:spPr>
      </p:pic>
      <p:sp>
        <p:nvSpPr>
          <p:cNvPr id="14" name="TextBox 13">
            <a:extLst>
              <a:ext uri="{FF2B5EF4-FFF2-40B4-BE49-F238E27FC236}">
                <a16:creationId xmlns:a16="http://schemas.microsoft.com/office/drawing/2014/main" id="{A2C5D7DF-E3F4-E780-9E67-72689705E704}"/>
              </a:ext>
            </a:extLst>
          </p:cNvPr>
          <p:cNvSpPr txBox="1"/>
          <p:nvPr/>
        </p:nvSpPr>
        <p:spPr>
          <a:xfrm>
            <a:off x="3624942" y="3837204"/>
            <a:ext cx="0" cy="0"/>
          </a:xfrm>
          <a:prstGeom prst="rect">
            <a:avLst/>
          </a:prstGeom>
        </p:spPr>
        <p:txBody>
          <a:bodyPr vert="horz" wrap="none" lIns="91440" tIns="45720" rIns="91440" bIns="45720" rtlCol="0">
            <a:noAutofit/>
          </a:bodyPr>
          <a:lstStyle/>
          <a:p>
            <a:pPr algn="l"/>
            <a:r>
              <a:rPr lang="en-US" dirty="0"/>
              <a:t>(second term: energy due </a:t>
            </a:r>
          </a:p>
          <a:p>
            <a:pPr algn="l"/>
            <a:r>
              <a:rPr lang="en-US" dirty="0"/>
              <a:t>to mass diffusion)</a:t>
            </a:r>
          </a:p>
        </p:txBody>
      </p:sp>
    </p:spTree>
    <p:extLst>
      <p:ext uri="{BB962C8B-B14F-4D97-AF65-F5344CB8AC3E}">
        <p14:creationId xmlns:p14="http://schemas.microsoft.com/office/powerpoint/2010/main" val="3355849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0BBD2-5DAB-F44B-A5C1-F79DBF7DB481}"/>
              </a:ext>
            </a:extLst>
          </p:cNvPr>
          <p:cNvSpPr>
            <a:spLocks noGrp="1"/>
          </p:cNvSpPr>
          <p:nvPr>
            <p:ph type="title"/>
          </p:nvPr>
        </p:nvSpPr>
        <p:spPr/>
        <p:txBody>
          <a:bodyPr/>
          <a:lstStyle/>
          <a:p>
            <a:r>
              <a:rPr lang="en-US" dirty="0"/>
              <a:t>Example: Heated Jet, Dive on Unity Lewis Number</a:t>
            </a:r>
          </a:p>
        </p:txBody>
      </p:sp>
      <p:sp>
        <p:nvSpPr>
          <p:cNvPr id="3" name="Slide Number Placeholder 2">
            <a:extLst>
              <a:ext uri="{FF2B5EF4-FFF2-40B4-BE49-F238E27FC236}">
                <a16:creationId xmlns:a16="http://schemas.microsoft.com/office/drawing/2014/main" id="{ADDF08E1-C0E6-95AB-5A4B-BB66A8DB2953}"/>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4" name="Content Placeholder 3">
            <a:extLst>
              <a:ext uri="{FF2B5EF4-FFF2-40B4-BE49-F238E27FC236}">
                <a16:creationId xmlns:a16="http://schemas.microsoft.com/office/drawing/2014/main" id="{AF9BE252-1DD6-C9A4-CA2F-ABCF2A3A3388}"/>
              </a:ext>
            </a:extLst>
          </p:cNvPr>
          <p:cNvSpPr>
            <a:spLocks noGrp="1"/>
          </p:cNvSpPr>
          <p:nvPr>
            <p:ph sz="quarter" idx="11"/>
          </p:nvPr>
        </p:nvSpPr>
        <p:spPr>
          <a:xfrm>
            <a:off x="647700" y="1409700"/>
            <a:ext cx="11049000" cy="5448300"/>
          </a:xfrm>
        </p:spPr>
        <p:txBody>
          <a:bodyPr/>
          <a:lstStyle/>
          <a:p>
            <a:pPr marL="342900" indent="-342900">
              <a:buFont typeface="Arial" panose="020B0604020202020204" pitchFamily="34" charset="0"/>
              <a:buChar char="•"/>
            </a:pPr>
            <a:r>
              <a:rPr lang="en-US" dirty="0"/>
              <a:t>Common Assumption: Unity Lewis number, i.e., energy and species diffuse equally (not true for many systems, e.g., Hydrogen gas) where species mass diffusional flux need not be proportional to a species mass fraction gradient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Energy diffusion vector (simplified) is written as: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Where species mass diffusional flux                                 is related to the mass fraction and species mass diffusion velocity:</a:t>
            </a:r>
          </a:p>
          <a:p>
            <a:r>
              <a:rPr lang="en-US" dirty="0"/>
              <a:t>Yielding:</a:t>
            </a:r>
          </a:p>
          <a:p>
            <a:endParaRPr lang="en-US" dirty="0"/>
          </a:p>
        </p:txBody>
      </p:sp>
      <p:pic>
        <p:nvPicPr>
          <p:cNvPr id="8" name="Picture 7">
            <a:extLst>
              <a:ext uri="{FF2B5EF4-FFF2-40B4-BE49-F238E27FC236}">
                <a16:creationId xmlns:a16="http://schemas.microsoft.com/office/drawing/2014/main" id="{4AE49389-C292-0631-1566-4CFD42EAAA06}"/>
              </a:ext>
            </a:extLst>
          </p:cNvPr>
          <p:cNvPicPr>
            <a:picLocks noChangeAspect="1"/>
          </p:cNvPicPr>
          <p:nvPr/>
        </p:nvPicPr>
        <p:blipFill>
          <a:blip r:embed="rId2"/>
          <a:stretch>
            <a:fillRect/>
          </a:stretch>
        </p:blipFill>
        <p:spPr>
          <a:xfrm>
            <a:off x="424537" y="3665763"/>
            <a:ext cx="2971800" cy="838200"/>
          </a:xfrm>
          <a:prstGeom prst="rect">
            <a:avLst/>
          </a:prstGeom>
        </p:spPr>
      </p:pic>
      <p:pic>
        <p:nvPicPr>
          <p:cNvPr id="9" name="Picture 8">
            <a:extLst>
              <a:ext uri="{FF2B5EF4-FFF2-40B4-BE49-F238E27FC236}">
                <a16:creationId xmlns:a16="http://schemas.microsoft.com/office/drawing/2014/main" id="{3E74C7D5-FA7A-CFD1-C6B3-011A8D0A1816}"/>
              </a:ext>
            </a:extLst>
          </p:cNvPr>
          <p:cNvPicPr>
            <a:picLocks noChangeAspect="1"/>
          </p:cNvPicPr>
          <p:nvPr/>
        </p:nvPicPr>
        <p:blipFill>
          <a:blip r:embed="rId3"/>
          <a:stretch>
            <a:fillRect/>
          </a:stretch>
        </p:blipFill>
        <p:spPr>
          <a:xfrm>
            <a:off x="5482981" y="4764314"/>
            <a:ext cx="1663700" cy="292100"/>
          </a:xfrm>
          <a:prstGeom prst="rect">
            <a:avLst/>
          </a:prstGeom>
        </p:spPr>
      </p:pic>
      <p:pic>
        <p:nvPicPr>
          <p:cNvPr id="10" name="Picture 9">
            <a:extLst>
              <a:ext uri="{FF2B5EF4-FFF2-40B4-BE49-F238E27FC236}">
                <a16:creationId xmlns:a16="http://schemas.microsoft.com/office/drawing/2014/main" id="{B5A846EE-1CFF-1039-F98B-0A9CDBF6FBB2}"/>
              </a:ext>
            </a:extLst>
          </p:cNvPr>
          <p:cNvPicPr>
            <a:picLocks noChangeAspect="1"/>
          </p:cNvPicPr>
          <p:nvPr/>
        </p:nvPicPr>
        <p:blipFill>
          <a:blip r:embed="rId4"/>
          <a:stretch>
            <a:fillRect/>
          </a:stretch>
        </p:blipFill>
        <p:spPr>
          <a:xfrm>
            <a:off x="4998460" y="5156200"/>
            <a:ext cx="1866900" cy="292100"/>
          </a:xfrm>
          <a:prstGeom prst="rect">
            <a:avLst/>
          </a:prstGeom>
        </p:spPr>
      </p:pic>
      <p:pic>
        <p:nvPicPr>
          <p:cNvPr id="11" name="Picture 10">
            <a:extLst>
              <a:ext uri="{FF2B5EF4-FFF2-40B4-BE49-F238E27FC236}">
                <a16:creationId xmlns:a16="http://schemas.microsoft.com/office/drawing/2014/main" id="{3F5B21F3-8469-F4E0-37EA-251332EA5BCC}"/>
              </a:ext>
            </a:extLst>
          </p:cNvPr>
          <p:cNvPicPr>
            <a:picLocks noChangeAspect="1"/>
          </p:cNvPicPr>
          <p:nvPr/>
        </p:nvPicPr>
        <p:blipFill>
          <a:blip r:embed="rId5"/>
          <a:stretch>
            <a:fillRect/>
          </a:stretch>
        </p:blipFill>
        <p:spPr>
          <a:xfrm>
            <a:off x="1204895" y="5758543"/>
            <a:ext cx="5803900" cy="838200"/>
          </a:xfrm>
          <a:prstGeom prst="rect">
            <a:avLst/>
          </a:prstGeom>
        </p:spPr>
      </p:pic>
      <p:pic>
        <p:nvPicPr>
          <p:cNvPr id="18" name="Picture 17">
            <a:extLst>
              <a:ext uri="{FF2B5EF4-FFF2-40B4-BE49-F238E27FC236}">
                <a16:creationId xmlns:a16="http://schemas.microsoft.com/office/drawing/2014/main" id="{E5D7B8EA-8F71-CC48-2F36-BCE4D77C19E8}"/>
              </a:ext>
            </a:extLst>
          </p:cNvPr>
          <p:cNvPicPr>
            <a:picLocks noChangeAspect="1"/>
          </p:cNvPicPr>
          <p:nvPr/>
        </p:nvPicPr>
        <p:blipFill>
          <a:blip r:embed="rId6"/>
          <a:stretch>
            <a:fillRect/>
          </a:stretch>
        </p:blipFill>
        <p:spPr>
          <a:xfrm>
            <a:off x="7781681" y="2520950"/>
            <a:ext cx="4165600" cy="1816100"/>
          </a:xfrm>
          <a:prstGeom prst="rect">
            <a:avLst/>
          </a:prstGeom>
        </p:spPr>
      </p:pic>
      <p:pic>
        <p:nvPicPr>
          <p:cNvPr id="19" name="Picture 18">
            <a:extLst>
              <a:ext uri="{FF2B5EF4-FFF2-40B4-BE49-F238E27FC236}">
                <a16:creationId xmlns:a16="http://schemas.microsoft.com/office/drawing/2014/main" id="{750CB952-26C9-BAA0-EC36-E5250C48489C}"/>
              </a:ext>
            </a:extLst>
          </p:cNvPr>
          <p:cNvPicPr>
            <a:picLocks noChangeAspect="1"/>
          </p:cNvPicPr>
          <p:nvPr/>
        </p:nvPicPr>
        <p:blipFill>
          <a:blip r:embed="rId7"/>
          <a:stretch>
            <a:fillRect/>
          </a:stretch>
        </p:blipFill>
        <p:spPr>
          <a:xfrm>
            <a:off x="8167321" y="5798287"/>
            <a:ext cx="2146300" cy="673100"/>
          </a:xfrm>
          <a:prstGeom prst="rect">
            <a:avLst/>
          </a:prstGeom>
        </p:spPr>
      </p:pic>
      <p:sp>
        <p:nvSpPr>
          <p:cNvPr id="20" name="Rectangle 19">
            <a:extLst>
              <a:ext uri="{FF2B5EF4-FFF2-40B4-BE49-F238E27FC236}">
                <a16:creationId xmlns:a16="http://schemas.microsoft.com/office/drawing/2014/main" id="{8AF49A97-8ABA-3779-7471-2AB6C1D25A43}"/>
              </a:ext>
            </a:extLst>
          </p:cNvPr>
          <p:cNvSpPr/>
          <p:nvPr/>
        </p:nvSpPr>
        <p:spPr>
          <a:xfrm>
            <a:off x="7734302" y="2442026"/>
            <a:ext cx="4212979" cy="21109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9A373ED0-B7FF-D18F-CFD1-5079B9DAFDCF}"/>
              </a:ext>
            </a:extLst>
          </p:cNvPr>
          <p:cNvSpPr txBox="1"/>
          <p:nvPr/>
        </p:nvSpPr>
        <p:spPr>
          <a:xfrm>
            <a:off x="8931730" y="2122714"/>
            <a:ext cx="0" cy="0"/>
          </a:xfrm>
          <a:prstGeom prst="rect">
            <a:avLst/>
          </a:prstGeom>
        </p:spPr>
        <p:txBody>
          <a:bodyPr vert="horz" wrap="none" lIns="91440" tIns="45720" rIns="91440" bIns="45720" rtlCol="0">
            <a:noAutofit/>
          </a:bodyPr>
          <a:lstStyle/>
          <a:p>
            <a:pPr algn="l"/>
            <a:r>
              <a:rPr lang="en-US" dirty="0"/>
              <a:t>Useful relationship</a:t>
            </a:r>
          </a:p>
        </p:txBody>
      </p:sp>
      <p:sp>
        <p:nvSpPr>
          <p:cNvPr id="22" name="TextBox 21">
            <a:extLst>
              <a:ext uri="{FF2B5EF4-FFF2-40B4-BE49-F238E27FC236}">
                <a16:creationId xmlns:a16="http://schemas.microsoft.com/office/drawing/2014/main" id="{D1AD501F-66D5-2ED4-340D-C65BD68D0B61}"/>
              </a:ext>
            </a:extLst>
          </p:cNvPr>
          <p:cNvSpPr txBox="1"/>
          <p:nvPr/>
        </p:nvSpPr>
        <p:spPr>
          <a:xfrm>
            <a:off x="7658093" y="5388429"/>
            <a:ext cx="0" cy="0"/>
          </a:xfrm>
          <a:prstGeom prst="rect">
            <a:avLst/>
          </a:prstGeom>
        </p:spPr>
        <p:txBody>
          <a:bodyPr vert="horz" wrap="none" lIns="91440" tIns="45720" rIns="91440" bIns="45720" rtlCol="0">
            <a:noAutofit/>
          </a:bodyPr>
          <a:lstStyle/>
          <a:p>
            <a:pPr algn="l"/>
            <a:r>
              <a:rPr lang="en-US" dirty="0"/>
              <a:t>For a </a:t>
            </a:r>
            <a:r>
              <a:rPr lang="en-US" dirty="0" err="1"/>
              <a:t>Fickian</a:t>
            </a:r>
            <a:r>
              <a:rPr lang="en-US" dirty="0"/>
              <a:t> mass diffusion velocity:</a:t>
            </a:r>
          </a:p>
        </p:txBody>
      </p:sp>
      <p:cxnSp>
        <p:nvCxnSpPr>
          <p:cNvPr id="24" name="Straight Arrow Connector 23">
            <a:extLst>
              <a:ext uri="{FF2B5EF4-FFF2-40B4-BE49-F238E27FC236}">
                <a16:creationId xmlns:a16="http://schemas.microsoft.com/office/drawing/2014/main" id="{F2B84ECD-0F94-DD88-6915-44FDD800D16B}"/>
              </a:ext>
            </a:extLst>
          </p:cNvPr>
          <p:cNvCxnSpPr>
            <a:cxnSpLocks/>
          </p:cNvCxnSpPr>
          <p:nvPr/>
        </p:nvCxnSpPr>
        <p:spPr>
          <a:xfrm>
            <a:off x="3744996" y="5821964"/>
            <a:ext cx="3120364" cy="798456"/>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FC7D60C-03C0-CB33-061D-36806988920B}"/>
              </a:ext>
            </a:extLst>
          </p:cNvPr>
          <p:cNvSpPr txBox="1"/>
          <p:nvPr/>
        </p:nvSpPr>
        <p:spPr>
          <a:xfrm>
            <a:off x="7053940" y="6580412"/>
            <a:ext cx="0" cy="0"/>
          </a:xfrm>
          <a:prstGeom prst="rect">
            <a:avLst/>
          </a:prstGeom>
        </p:spPr>
        <p:txBody>
          <a:bodyPr vert="horz" wrap="none" lIns="91440" tIns="45720" rIns="91440" bIns="45720" rtlCol="0">
            <a:noAutofit/>
          </a:bodyPr>
          <a:lstStyle/>
          <a:p>
            <a:pPr algn="l"/>
            <a:r>
              <a:rPr lang="en-US" dirty="0"/>
              <a:t>When Le = 1, terms cancel </a:t>
            </a:r>
          </a:p>
        </p:txBody>
      </p:sp>
      <p:pic>
        <p:nvPicPr>
          <p:cNvPr id="28" name="Picture 27">
            <a:extLst>
              <a:ext uri="{FF2B5EF4-FFF2-40B4-BE49-F238E27FC236}">
                <a16:creationId xmlns:a16="http://schemas.microsoft.com/office/drawing/2014/main" id="{5468FB16-8653-7960-D7D1-3F531E7131A4}"/>
              </a:ext>
            </a:extLst>
          </p:cNvPr>
          <p:cNvPicPr>
            <a:picLocks noChangeAspect="1"/>
          </p:cNvPicPr>
          <p:nvPr/>
        </p:nvPicPr>
        <p:blipFill>
          <a:blip r:embed="rId8"/>
          <a:stretch>
            <a:fillRect/>
          </a:stretch>
        </p:blipFill>
        <p:spPr>
          <a:xfrm>
            <a:off x="283025" y="2423881"/>
            <a:ext cx="1752600" cy="584200"/>
          </a:xfrm>
          <a:prstGeom prst="rect">
            <a:avLst/>
          </a:prstGeom>
        </p:spPr>
      </p:pic>
      <p:pic>
        <p:nvPicPr>
          <p:cNvPr id="29" name="Picture 28">
            <a:extLst>
              <a:ext uri="{FF2B5EF4-FFF2-40B4-BE49-F238E27FC236}">
                <a16:creationId xmlns:a16="http://schemas.microsoft.com/office/drawing/2014/main" id="{83CFA1CA-4395-3F01-55EC-854B0ACE2AE2}"/>
              </a:ext>
            </a:extLst>
          </p:cNvPr>
          <p:cNvPicPr>
            <a:picLocks noChangeAspect="1"/>
          </p:cNvPicPr>
          <p:nvPr/>
        </p:nvPicPr>
        <p:blipFill>
          <a:blip r:embed="rId9"/>
          <a:stretch>
            <a:fillRect/>
          </a:stretch>
        </p:blipFill>
        <p:spPr>
          <a:xfrm>
            <a:off x="2529484" y="2417531"/>
            <a:ext cx="977900" cy="596900"/>
          </a:xfrm>
          <a:prstGeom prst="rect">
            <a:avLst/>
          </a:prstGeom>
        </p:spPr>
      </p:pic>
      <p:pic>
        <p:nvPicPr>
          <p:cNvPr id="30" name="Picture 29">
            <a:extLst>
              <a:ext uri="{FF2B5EF4-FFF2-40B4-BE49-F238E27FC236}">
                <a16:creationId xmlns:a16="http://schemas.microsoft.com/office/drawing/2014/main" id="{0CE7BB6C-7E7A-1D41-045C-386639284833}"/>
              </a:ext>
            </a:extLst>
          </p:cNvPr>
          <p:cNvPicPr>
            <a:picLocks noChangeAspect="1"/>
          </p:cNvPicPr>
          <p:nvPr/>
        </p:nvPicPr>
        <p:blipFill>
          <a:blip r:embed="rId10"/>
          <a:stretch>
            <a:fillRect/>
          </a:stretch>
        </p:blipFill>
        <p:spPr>
          <a:xfrm>
            <a:off x="4001243" y="2430231"/>
            <a:ext cx="1879600" cy="571500"/>
          </a:xfrm>
          <a:prstGeom prst="rect">
            <a:avLst/>
          </a:prstGeom>
        </p:spPr>
      </p:pic>
      <p:pic>
        <p:nvPicPr>
          <p:cNvPr id="31" name="Picture 30">
            <a:extLst>
              <a:ext uri="{FF2B5EF4-FFF2-40B4-BE49-F238E27FC236}">
                <a16:creationId xmlns:a16="http://schemas.microsoft.com/office/drawing/2014/main" id="{5395683D-2DC5-7AB4-D9FB-A2B05C100CAA}"/>
              </a:ext>
            </a:extLst>
          </p:cNvPr>
          <p:cNvPicPr>
            <a:picLocks noChangeAspect="1"/>
          </p:cNvPicPr>
          <p:nvPr/>
        </p:nvPicPr>
        <p:blipFill>
          <a:blip r:embed="rId11"/>
          <a:stretch>
            <a:fillRect/>
          </a:stretch>
        </p:blipFill>
        <p:spPr>
          <a:xfrm>
            <a:off x="6374702" y="2430231"/>
            <a:ext cx="1054100" cy="571500"/>
          </a:xfrm>
          <a:prstGeom prst="rect">
            <a:avLst/>
          </a:prstGeom>
        </p:spPr>
      </p:pic>
      <p:sp>
        <p:nvSpPr>
          <p:cNvPr id="32" name="TextBox 31">
            <a:extLst>
              <a:ext uri="{FF2B5EF4-FFF2-40B4-BE49-F238E27FC236}">
                <a16:creationId xmlns:a16="http://schemas.microsoft.com/office/drawing/2014/main" id="{BCDFD685-E75D-8862-7AC5-DE98787B7D99}"/>
              </a:ext>
            </a:extLst>
          </p:cNvPr>
          <p:cNvSpPr txBox="1"/>
          <p:nvPr/>
        </p:nvSpPr>
        <p:spPr>
          <a:xfrm>
            <a:off x="3624942" y="3837204"/>
            <a:ext cx="0" cy="0"/>
          </a:xfrm>
          <a:prstGeom prst="rect">
            <a:avLst/>
          </a:prstGeom>
        </p:spPr>
        <p:txBody>
          <a:bodyPr vert="horz" wrap="none" lIns="91440" tIns="45720" rIns="91440" bIns="45720" rtlCol="0">
            <a:noAutofit/>
          </a:bodyPr>
          <a:lstStyle/>
          <a:p>
            <a:pPr algn="l"/>
            <a:r>
              <a:rPr lang="en-US" dirty="0"/>
              <a:t>(second term: energy due </a:t>
            </a:r>
          </a:p>
          <a:p>
            <a:pPr algn="l"/>
            <a:r>
              <a:rPr lang="en-US" dirty="0"/>
              <a:t>to mass diffusion)</a:t>
            </a:r>
          </a:p>
        </p:txBody>
      </p:sp>
    </p:spTree>
    <p:extLst>
      <p:ext uri="{BB962C8B-B14F-4D97-AF65-F5344CB8AC3E}">
        <p14:creationId xmlns:p14="http://schemas.microsoft.com/office/powerpoint/2010/main" val="3233331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0BBD2-5DAB-F44B-A5C1-F79DBF7DB481}"/>
              </a:ext>
            </a:extLst>
          </p:cNvPr>
          <p:cNvSpPr>
            <a:spLocks noGrp="1"/>
          </p:cNvSpPr>
          <p:nvPr>
            <p:ph type="title"/>
          </p:nvPr>
        </p:nvSpPr>
        <p:spPr/>
        <p:txBody>
          <a:bodyPr/>
          <a:lstStyle/>
          <a:p>
            <a:r>
              <a:rPr lang="en-US" dirty="0"/>
              <a:t>Example: Helium Plume</a:t>
            </a:r>
          </a:p>
        </p:txBody>
      </p:sp>
      <p:sp>
        <p:nvSpPr>
          <p:cNvPr id="3" name="Slide Number Placeholder 2">
            <a:extLst>
              <a:ext uri="{FF2B5EF4-FFF2-40B4-BE49-F238E27FC236}">
                <a16:creationId xmlns:a16="http://schemas.microsoft.com/office/drawing/2014/main" id="{ADDF08E1-C0E6-95AB-5A4B-BB66A8DB2953}"/>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4" name="Content Placeholder 3">
            <a:extLst>
              <a:ext uri="{FF2B5EF4-FFF2-40B4-BE49-F238E27FC236}">
                <a16:creationId xmlns:a16="http://schemas.microsoft.com/office/drawing/2014/main" id="{AF9BE252-1DD6-C9A4-CA2F-ABCF2A3A3388}"/>
              </a:ext>
            </a:extLst>
          </p:cNvPr>
          <p:cNvSpPr>
            <a:spLocks noGrp="1"/>
          </p:cNvSpPr>
          <p:nvPr>
            <p:ph sz="quarter" idx="11"/>
          </p:nvPr>
        </p:nvSpPr>
        <p:spPr>
          <a:xfrm>
            <a:off x="647700" y="1409700"/>
            <a:ext cx="8918856" cy="4610100"/>
          </a:xfrm>
        </p:spPr>
        <p:txBody>
          <a:bodyPr/>
          <a:lstStyle/>
          <a:p>
            <a:pPr marL="342900" indent="-342900">
              <a:buFont typeface="Arial" panose="020B0604020202020204" pitchFamily="34" charset="0"/>
              <a:buChar char="•"/>
            </a:pPr>
            <a:r>
              <a:rPr lang="en-US" dirty="0"/>
              <a:t>Property changes due to species transport, e.g., density and viscosity</a:t>
            </a:r>
          </a:p>
          <a:p>
            <a:pPr marL="342900" indent="-342900">
              <a:buFont typeface="Arial" panose="020B0604020202020204" pitchFamily="34" charset="0"/>
              <a:buChar char="•"/>
            </a:pPr>
            <a:r>
              <a:rPr lang="en-US" dirty="0"/>
              <a:t>How are equations affected? </a:t>
            </a:r>
          </a:p>
          <a:p>
            <a:pPr marL="342900" indent="-342900">
              <a:buFont typeface="Arial" panose="020B0604020202020204" pitchFamily="34" charset="0"/>
              <a:buChar char="•"/>
            </a:pPr>
            <a:r>
              <a:rPr lang="en-US" dirty="0"/>
              <a:t>Here, shown to be written in terms of a conserved mixture fraction variable, Z, rather than a set of species mass fractions, </a:t>
            </a:r>
            <a:r>
              <a:rPr lang="en-US" dirty="0" err="1"/>
              <a:t>Y</a:t>
            </a:r>
            <a:r>
              <a:rPr lang="en-US" baseline="-25000" dirty="0" err="1"/>
              <a:t>k</a:t>
            </a:r>
            <a:endParaRPr lang="en-US" baseline="-25000" dirty="0"/>
          </a:p>
          <a:p>
            <a:endParaRPr lang="en-US" dirty="0"/>
          </a:p>
        </p:txBody>
      </p:sp>
      <p:sp>
        <p:nvSpPr>
          <p:cNvPr id="15" name="TextBox 14">
            <a:extLst>
              <a:ext uri="{FF2B5EF4-FFF2-40B4-BE49-F238E27FC236}">
                <a16:creationId xmlns:a16="http://schemas.microsoft.com/office/drawing/2014/main" id="{66A1F9CB-C299-37A7-023D-CE4D811EEA78}"/>
              </a:ext>
            </a:extLst>
          </p:cNvPr>
          <p:cNvSpPr txBox="1"/>
          <p:nvPr/>
        </p:nvSpPr>
        <p:spPr>
          <a:xfrm>
            <a:off x="10351477" y="5556738"/>
            <a:ext cx="0" cy="0"/>
          </a:xfrm>
          <a:prstGeom prst="rect">
            <a:avLst/>
          </a:prstGeom>
        </p:spPr>
        <p:txBody>
          <a:bodyPr vert="horz" wrap="none" lIns="91440" tIns="45720" rIns="91440" bIns="45720" rtlCol="0">
            <a:noAutofit/>
          </a:bodyPr>
          <a:lstStyle/>
          <a:p>
            <a:pPr algn="l"/>
            <a:r>
              <a:rPr lang="en-US" dirty="0"/>
              <a:t>“p” primary</a:t>
            </a:r>
          </a:p>
          <a:p>
            <a:pPr algn="l"/>
            <a:r>
              <a:rPr lang="en-US" dirty="0"/>
              <a:t>“s” secondary</a:t>
            </a:r>
          </a:p>
        </p:txBody>
      </p:sp>
      <p:pic>
        <p:nvPicPr>
          <p:cNvPr id="7" name="Picture 6">
            <a:extLst>
              <a:ext uri="{FF2B5EF4-FFF2-40B4-BE49-F238E27FC236}">
                <a16:creationId xmlns:a16="http://schemas.microsoft.com/office/drawing/2014/main" id="{0B99EBBA-0FD7-90AA-0D4E-E11C4ADD7B96}"/>
              </a:ext>
            </a:extLst>
          </p:cNvPr>
          <p:cNvPicPr>
            <a:picLocks noChangeAspect="1"/>
          </p:cNvPicPr>
          <p:nvPr/>
        </p:nvPicPr>
        <p:blipFill>
          <a:blip r:embed="rId2"/>
          <a:stretch>
            <a:fillRect/>
          </a:stretch>
        </p:blipFill>
        <p:spPr>
          <a:xfrm>
            <a:off x="6373935" y="6325337"/>
            <a:ext cx="2984500" cy="292100"/>
          </a:xfrm>
          <a:prstGeom prst="rect">
            <a:avLst/>
          </a:prstGeom>
        </p:spPr>
      </p:pic>
      <p:pic>
        <p:nvPicPr>
          <p:cNvPr id="8" name="Picture 7">
            <a:extLst>
              <a:ext uri="{FF2B5EF4-FFF2-40B4-BE49-F238E27FC236}">
                <a16:creationId xmlns:a16="http://schemas.microsoft.com/office/drawing/2014/main" id="{C502BA00-1D0E-FFBC-CA6C-CB6FBE4FC607}"/>
              </a:ext>
            </a:extLst>
          </p:cNvPr>
          <p:cNvPicPr>
            <a:picLocks noChangeAspect="1"/>
          </p:cNvPicPr>
          <p:nvPr/>
        </p:nvPicPr>
        <p:blipFill>
          <a:blip r:embed="rId3"/>
          <a:stretch>
            <a:fillRect/>
          </a:stretch>
        </p:blipFill>
        <p:spPr>
          <a:xfrm>
            <a:off x="1892899" y="5556987"/>
            <a:ext cx="3987800" cy="673100"/>
          </a:xfrm>
          <a:prstGeom prst="rect">
            <a:avLst/>
          </a:prstGeom>
        </p:spPr>
      </p:pic>
      <p:pic>
        <p:nvPicPr>
          <p:cNvPr id="9" name="Picture 8">
            <a:extLst>
              <a:ext uri="{FF2B5EF4-FFF2-40B4-BE49-F238E27FC236}">
                <a16:creationId xmlns:a16="http://schemas.microsoft.com/office/drawing/2014/main" id="{95169246-3057-4009-8F14-578CF64B808C}"/>
              </a:ext>
            </a:extLst>
          </p:cNvPr>
          <p:cNvPicPr>
            <a:picLocks noChangeAspect="1"/>
          </p:cNvPicPr>
          <p:nvPr/>
        </p:nvPicPr>
        <p:blipFill>
          <a:blip r:embed="rId4"/>
          <a:stretch>
            <a:fillRect/>
          </a:stretch>
        </p:blipFill>
        <p:spPr>
          <a:xfrm>
            <a:off x="6373935" y="5313436"/>
            <a:ext cx="1879600" cy="774700"/>
          </a:xfrm>
          <a:prstGeom prst="rect">
            <a:avLst/>
          </a:prstGeom>
        </p:spPr>
      </p:pic>
      <p:pic>
        <p:nvPicPr>
          <p:cNvPr id="17" name="Picture 16">
            <a:extLst>
              <a:ext uri="{FF2B5EF4-FFF2-40B4-BE49-F238E27FC236}">
                <a16:creationId xmlns:a16="http://schemas.microsoft.com/office/drawing/2014/main" id="{33F666BB-E299-7E45-DE55-B13E580741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0689" y="1806966"/>
            <a:ext cx="2157046" cy="2771205"/>
          </a:xfrm>
          <a:prstGeom prst="rect">
            <a:avLst/>
          </a:prstGeom>
        </p:spPr>
      </p:pic>
      <p:pic>
        <p:nvPicPr>
          <p:cNvPr id="10" name="Picture 9">
            <a:extLst>
              <a:ext uri="{FF2B5EF4-FFF2-40B4-BE49-F238E27FC236}">
                <a16:creationId xmlns:a16="http://schemas.microsoft.com/office/drawing/2014/main" id="{D09154F9-D391-1B21-13B1-9CF806ABEC0B}"/>
              </a:ext>
            </a:extLst>
          </p:cNvPr>
          <p:cNvPicPr>
            <a:picLocks noChangeAspect="1"/>
          </p:cNvPicPr>
          <p:nvPr/>
        </p:nvPicPr>
        <p:blipFill>
          <a:blip r:embed="rId6"/>
          <a:stretch>
            <a:fillRect/>
          </a:stretch>
        </p:blipFill>
        <p:spPr>
          <a:xfrm>
            <a:off x="1870356" y="3686474"/>
            <a:ext cx="1841500" cy="673100"/>
          </a:xfrm>
          <a:prstGeom prst="rect">
            <a:avLst/>
          </a:prstGeom>
        </p:spPr>
      </p:pic>
      <p:pic>
        <p:nvPicPr>
          <p:cNvPr id="12" name="Picture 11">
            <a:extLst>
              <a:ext uri="{FF2B5EF4-FFF2-40B4-BE49-F238E27FC236}">
                <a16:creationId xmlns:a16="http://schemas.microsoft.com/office/drawing/2014/main" id="{64CFF4B6-8F8C-D9E0-37CC-66EC1C39AA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0356" y="4598388"/>
            <a:ext cx="7772400" cy="668985"/>
          </a:xfrm>
          <a:prstGeom prst="rect">
            <a:avLst/>
          </a:prstGeom>
        </p:spPr>
      </p:pic>
    </p:spTree>
    <p:extLst>
      <p:ext uri="{BB962C8B-B14F-4D97-AF65-F5344CB8AC3E}">
        <p14:creationId xmlns:p14="http://schemas.microsoft.com/office/powerpoint/2010/main" val="438389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DE9CD-1DF0-6F80-08CE-1705CF9E0D6D}"/>
              </a:ext>
            </a:extLst>
          </p:cNvPr>
          <p:cNvSpPr>
            <a:spLocks noGrp="1"/>
          </p:cNvSpPr>
          <p:nvPr>
            <p:ph type="title"/>
          </p:nvPr>
        </p:nvSpPr>
        <p:spPr/>
        <p:txBody>
          <a:bodyPr/>
          <a:lstStyle/>
          <a:p>
            <a:r>
              <a:rPr lang="en-US" dirty="0"/>
              <a:t>Intermediate Assumption: </a:t>
            </a:r>
            <a:r>
              <a:rPr lang="en-US" dirty="0" err="1"/>
              <a:t>Boussinesq</a:t>
            </a:r>
            <a:r>
              <a:rPr lang="en-US" dirty="0"/>
              <a:t> Approximation</a:t>
            </a:r>
          </a:p>
        </p:txBody>
      </p:sp>
      <p:sp>
        <p:nvSpPr>
          <p:cNvPr id="3" name="Slide Number Placeholder 2">
            <a:extLst>
              <a:ext uri="{FF2B5EF4-FFF2-40B4-BE49-F238E27FC236}">
                <a16:creationId xmlns:a16="http://schemas.microsoft.com/office/drawing/2014/main" id="{954E19F1-A5B9-5D21-657F-9E80C8AE9084}"/>
              </a:ext>
            </a:extLst>
          </p:cNvPr>
          <p:cNvSpPr>
            <a:spLocks noGrp="1"/>
          </p:cNvSpPr>
          <p:nvPr>
            <p:ph type="sldNum" sz="quarter" idx="10"/>
          </p:nvPr>
        </p:nvSpPr>
        <p:spPr/>
        <p:txBody>
          <a:bodyPr/>
          <a:lstStyle/>
          <a:p>
            <a:fld id="{4FAB73BC-B049-4115-A692-8D63A059BFB8}" type="slidenum">
              <a:rPr lang="en-US" smtClean="0"/>
              <a:pPr/>
              <a:t>7</a:t>
            </a:fld>
            <a:endParaRPr lang="en-US"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761C9D84-B8EC-EF04-D470-2E6F71FAC0FC}"/>
                  </a:ext>
                </a:extLst>
              </p:cNvPr>
              <p:cNvSpPr>
                <a:spLocks noGrp="1"/>
              </p:cNvSpPr>
              <p:nvPr>
                <p:ph sz="quarter" idx="11"/>
              </p:nvPr>
            </p:nvSpPr>
            <p:spPr/>
            <p:txBody>
              <a:bodyPr/>
              <a:lstStyle/>
              <a:p>
                <a:pPr marL="342900" indent="-342900">
                  <a:buFont typeface="Arial" panose="020B0604020202020204" pitchFamily="34" charset="0"/>
                  <a:buChar char="•"/>
                </a:pPr>
                <a:r>
                  <a:rPr lang="en-US" dirty="0"/>
                  <a:t>Density is constant; viscosity may vary </a:t>
                </a:r>
              </a:p>
              <a:p>
                <a:pPr marL="726948" lvl="1" indent="-342900">
                  <a:buFont typeface="Arial" panose="020B0604020202020204" pitchFamily="34" charset="0"/>
                  <a:buChar char="•"/>
                </a:pPr>
                <a:r>
                  <a:rPr lang="en-US" dirty="0"/>
                  <a:t>Equation shown below neglects temperature effects</a:t>
                </a:r>
              </a:p>
              <a:p>
                <a:pPr marL="726948" lvl="1" indent="-342900">
                  <a:buFont typeface="Arial" panose="020B0604020202020204" pitchFamily="34" charset="0"/>
                  <a:buChar char="•"/>
                </a:pPr>
                <a:r>
                  <a:rPr lang="en-US" dirty="0"/>
                  <a:t>Momentum stress tensor will lack the “div-u</a:t>
                </a:r>
                <a:r>
                  <a:rPr lang="en-US"/>
                  <a:t>” contribution</a:t>
                </a:r>
                <a:endParaRPr lang="en-US" dirty="0"/>
              </a:p>
              <a:p>
                <a:pPr marL="342900" indent="-342900">
                  <a:buFont typeface="Arial" panose="020B0604020202020204" pitchFamily="34" charset="0"/>
                  <a:buChar char="•"/>
                </a:pPr>
                <a:r>
                  <a:rPr lang="en-US" dirty="0"/>
                  <a:t>Source term, </a:t>
                </a:r>
                <a:r>
                  <a:rPr lang="en-US" dirty="0" err="1">
                    <a:latin typeface="Symbol" pitchFamily="2" charset="2"/>
                  </a:rPr>
                  <a:t>r</a:t>
                </a:r>
                <a:r>
                  <a:rPr lang="en-US" dirty="0" err="1"/>
                  <a:t>g</a:t>
                </a:r>
                <a:r>
                  <a:rPr lang="en-US" baseline="-25000" dirty="0" err="1"/>
                  <a:t>i</a:t>
                </a:r>
                <a:r>
                  <a:rPr lang="en-US" dirty="0"/>
                  <a:t> approximated via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ρ</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𝑜</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𝑜</m:t>
                            </m:r>
                          </m:sub>
                        </m:sSub>
                      </m:e>
                    </m:d>
                  </m:oMath>
                </a14:m>
                <a:r>
                  <a:rPr lang="en-US" dirty="0"/>
                  <a:t> with, for an ideal gas, </a:t>
                </a:r>
                <a14:m>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𝑜</m:t>
                        </m:r>
                      </m:sub>
                    </m:sSub>
                  </m:oMath>
                </a14:m>
                <a:endParaRPr lang="en-US" dirty="0"/>
              </a:p>
              <a:p>
                <a:endParaRPr lang="en-US" dirty="0"/>
              </a:p>
            </p:txBody>
          </p:sp>
        </mc:Choice>
        <mc:Fallback>
          <p:sp>
            <p:nvSpPr>
              <p:cNvPr id="4" name="Content Placeholder 3">
                <a:extLst>
                  <a:ext uri="{FF2B5EF4-FFF2-40B4-BE49-F238E27FC236}">
                    <a16:creationId xmlns:a16="http://schemas.microsoft.com/office/drawing/2014/main" id="{761C9D84-B8EC-EF04-D470-2E6F71FAC0FC}"/>
                  </a:ext>
                </a:extLst>
              </p:cNvPr>
              <p:cNvSpPr>
                <a:spLocks noGrp="1" noRot="1" noChangeAspect="1" noMove="1" noResize="1" noEditPoints="1" noAdjustHandles="1" noChangeArrowheads="1" noChangeShapeType="1" noTextEdit="1"/>
              </p:cNvSpPr>
              <p:nvPr>
                <p:ph sz="quarter" idx="11"/>
              </p:nvPr>
            </p:nvSpPr>
            <p:spPr>
              <a:blipFill>
                <a:blip r:embed="rId2"/>
                <a:stretch>
                  <a:fillRect l="-1261" t="-137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AEB4DDBA-F268-EAE2-E597-F813718AFBC9}"/>
              </a:ext>
            </a:extLst>
          </p:cNvPr>
          <p:cNvSpPr txBox="1"/>
          <p:nvPr/>
        </p:nvSpPr>
        <p:spPr>
          <a:xfrm>
            <a:off x="647700" y="5606709"/>
            <a:ext cx="4087261" cy="646331"/>
          </a:xfrm>
          <a:prstGeom prst="rect">
            <a:avLst/>
          </a:prstGeom>
          <a:noFill/>
        </p:spPr>
        <p:txBody>
          <a:bodyPr wrap="square" rtlCol="0">
            <a:spAutoFit/>
          </a:bodyPr>
          <a:lstStyle/>
          <a:p>
            <a:r>
              <a:rPr lang="en-US" sz="1200" dirty="0"/>
              <a:t>De </a:t>
            </a:r>
            <a:r>
              <a:rPr lang="en-US" sz="1200" dirty="0" err="1"/>
              <a:t>Vahl</a:t>
            </a:r>
            <a:r>
              <a:rPr lang="en-US" sz="1200" dirty="0"/>
              <a:t> Davis, “NATURAL CONVECTION OF AIR IN A SQUARE CAVITY A BENCH MARK NUMERICAL SOLUTION”, Int. J. </a:t>
            </a:r>
            <a:r>
              <a:rPr lang="en-US" sz="1200" dirty="0" err="1"/>
              <a:t>Numer</a:t>
            </a:r>
            <a:r>
              <a:rPr lang="en-US" sz="1200" dirty="0"/>
              <a:t>. Method. Fluids (1983)</a:t>
            </a:r>
          </a:p>
        </p:txBody>
      </p:sp>
      <p:pic>
        <p:nvPicPr>
          <p:cNvPr id="6" name="Picture 5">
            <a:extLst>
              <a:ext uri="{FF2B5EF4-FFF2-40B4-BE49-F238E27FC236}">
                <a16:creationId xmlns:a16="http://schemas.microsoft.com/office/drawing/2014/main" id="{8BA8AD2C-19CE-EF4A-0146-F0A1C39849C3}"/>
              </a:ext>
            </a:extLst>
          </p:cNvPr>
          <p:cNvPicPr>
            <a:picLocks noChangeAspect="1"/>
          </p:cNvPicPr>
          <p:nvPr/>
        </p:nvPicPr>
        <p:blipFill rotWithShape="1">
          <a:blip r:embed="rId3"/>
          <a:srcRect l="5432" t="4081" b="5536"/>
          <a:stretch/>
        </p:blipFill>
        <p:spPr>
          <a:xfrm rot="5400000">
            <a:off x="668728" y="3416507"/>
            <a:ext cx="2320213" cy="2185403"/>
          </a:xfrm>
          <a:prstGeom prst="rect">
            <a:avLst/>
          </a:prstGeom>
        </p:spPr>
      </p:pic>
      <p:pic>
        <p:nvPicPr>
          <p:cNvPr id="8" name="Picture 7">
            <a:extLst>
              <a:ext uri="{FF2B5EF4-FFF2-40B4-BE49-F238E27FC236}">
                <a16:creationId xmlns:a16="http://schemas.microsoft.com/office/drawing/2014/main" id="{65B0EB80-326D-14AF-7188-8995AC3E78BC}"/>
              </a:ext>
            </a:extLst>
          </p:cNvPr>
          <p:cNvPicPr>
            <a:picLocks noChangeAspect="1"/>
          </p:cNvPicPr>
          <p:nvPr/>
        </p:nvPicPr>
        <p:blipFill>
          <a:blip r:embed="rId4"/>
          <a:stretch>
            <a:fillRect/>
          </a:stretch>
        </p:blipFill>
        <p:spPr>
          <a:xfrm>
            <a:off x="4503964" y="2745520"/>
            <a:ext cx="6515100" cy="2260600"/>
          </a:xfrm>
          <a:prstGeom prst="rect">
            <a:avLst/>
          </a:prstGeom>
        </p:spPr>
      </p:pic>
      <p:sp>
        <p:nvSpPr>
          <p:cNvPr id="7" name="TextBox 6">
            <a:extLst>
              <a:ext uri="{FF2B5EF4-FFF2-40B4-BE49-F238E27FC236}">
                <a16:creationId xmlns:a16="http://schemas.microsoft.com/office/drawing/2014/main" id="{DBF232CC-E47D-971C-91A1-68681DA06C8B}"/>
              </a:ext>
            </a:extLst>
          </p:cNvPr>
          <p:cNvSpPr txBox="1"/>
          <p:nvPr/>
        </p:nvSpPr>
        <p:spPr>
          <a:xfrm>
            <a:off x="8698522" y="3376246"/>
            <a:ext cx="0" cy="0"/>
          </a:xfrm>
          <a:prstGeom prst="rect">
            <a:avLst/>
          </a:prstGeom>
        </p:spPr>
        <p:txBody>
          <a:bodyPr vert="horz" wrap="none" lIns="91440" tIns="45720" rIns="91440" bIns="45720" rtlCol="0">
            <a:noAutofit/>
          </a:bodyPr>
          <a:lstStyle/>
          <a:p>
            <a:pPr algn="l"/>
            <a:r>
              <a:rPr lang="en-US" i="1" dirty="0">
                <a:latin typeface="Times New Roman" panose="02020603050405020304" pitchFamily="18" charset="0"/>
                <a:cs typeface="Times New Roman" panose="02020603050405020304" pitchFamily="18" charset="0"/>
              </a:rPr>
              <a:t>m</a:t>
            </a:r>
          </a:p>
        </p:txBody>
      </p:sp>
    </p:spTree>
    <p:extLst>
      <p:ext uri="{BB962C8B-B14F-4D97-AF65-F5344CB8AC3E}">
        <p14:creationId xmlns:p14="http://schemas.microsoft.com/office/powerpoint/2010/main" val="3829341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DE9CD-1DF0-6F80-08CE-1705CF9E0D6D}"/>
              </a:ext>
            </a:extLst>
          </p:cNvPr>
          <p:cNvSpPr>
            <a:spLocks noGrp="1"/>
          </p:cNvSpPr>
          <p:nvPr>
            <p:ph type="title"/>
          </p:nvPr>
        </p:nvSpPr>
        <p:spPr/>
        <p:txBody>
          <a:bodyPr/>
          <a:lstStyle/>
          <a:p>
            <a:r>
              <a:rPr lang="en-US" dirty="0"/>
              <a:t>Intermediate Assumption: </a:t>
            </a:r>
            <a:r>
              <a:rPr lang="en-US" dirty="0" err="1"/>
              <a:t>Boussinesq</a:t>
            </a:r>
            <a:r>
              <a:rPr lang="en-US" dirty="0"/>
              <a:t> Approximation</a:t>
            </a:r>
          </a:p>
        </p:txBody>
      </p:sp>
      <p:sp>
        <p:nvSpPr>
          <p:cNvPr id="3" name="Slide Number Placeholder 2">
            <a:extLst>
              <a:ext uri="{FF2B5EF4-FFF2-40B4-BE49-F238E27FC236}">
                <a16:creationId xmlns:a16="http://schemas.microsoft.com/office/drawing/2014/main" id="{954E19F1-A5B9-5D21-657F-9E80C8AE9084}"/>
              </a:ext>
            </a:extLst>
          </p:cNvPr>
          <p:cNvSpPr>
            <a:spLocks noGrp="1"/>
          </p:cNvSpPr>
          <p:nvPr>
            <p:ph type="sldNum" sz="quarter" idx="10"/>
          </p:nvPr>
        </p:nvSpPr>
        <p:spPr/>
        <p:txBody>
          <a:bodyPr/>
          <a:lstStyle/>
          <a:p>
            <a:fld id="{4FAB73BC-B049-4115-A692-8D63A059BFB8}" type="slidenum">
              <a:rPr lang="en-US" smtClean="0"/>
              <a:pPr/>
              <a:t>8</a:t>
            </a:fld>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61C9D84-B8EC-EF04-D470-2E6F71FAC0FC}"/>
                  </a:ext>
                </a:extLst>
              </p:cNvPr>
              <p:cNvSpPr>
                <a:spLocks noGrp="1"/>
              </p:cNvSpPr>
              <p:nvPr>
                <p:ph sz="quarter" idx="11"/>
              </p:nvPr>
            </p:nvSpPr>
            <p:spPr/>
            <p:txBody>
              <a:bodyPr/>
              <a:lstStyle/>
              <a:p>
                <a:pPr marL="342900" indent="-342900">
                  <a:buFont typeface="Arial" panose="020B0604020202020204" pitchFamily="34" charset="0"/>
                  <a:buChar char="•"/>
                </a:pPr>
                <a:r>
                  <a:rPr lang="en-US" dirty="0"/>
                  <a:t>Density is constant; viscosity may vary</a:t>
                </a:r>
              </a:p>
              <a:p>
                <a:pPr marL="342900" indent="-342900">
                  <a:buFont typeface="Arial" panose="020B0604020202020204" pitchFamily="34" charset="0"/>
                  <a:buChar char="•"/>
                </a:pPr>
                <a:r>
                  <a:rPr lang="en-US" dirty="0"/>
                  <a:t>Source term, </a:t>
                </a:r>
                <a:r>
                  <a:rPr lang="en-US" dirty="0" err="1">
                    <a:latin typeface="Symbol" pitchFamily="2" charset="2"/>
                  </a:rPr>
                  <a:t>r</a:t>
                </a:r>
                <a:r>
                  <a:rPr lang="en-US" dirty="0" err="1"/>
                  <a:t>g</a:t>
                </a:r>
                <a:r>
                  <a:rPr lang="en-US" baseline="-25000" dirty="0" err="1"/>
                  <a:t>i</a:t>
                </a:r>
                <a:r>
                  <a:rPr lang="en-US" dirty="0"/>
                  <a:t> approximated via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ρ</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𝑜</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𝑜</m:t>
                            </m:r>
                          </m:sub>
                        </m:sSub>
                      </m:e>
                    </m:d>
                  </m:oMath>
                </a14:m>
                <a:r>
                  <a:rPr lang="en-US" dirty="0"/>
                  <a:t> with, for an ideal gas, </a:t>
                </a:r>
                <a14:m>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𝑜</m:t>
                        </m:r>
                      </m:sub>
                    </m:sSub>
                  </m:oMath>
                </a14:m>
                <a:endParaRPr lang="en-US" dirty="0"/>
              </a:p>
              <a:p>
                <a:endParaRPr lang="en-US" dirty="0"/>
              </a:p>
            </p:txBody>
          </p:sp>
        </mc:Choice>
        <mc:Fallback xmlns="">
          <p:sp>
            <p:nvSpPr>
              <p:cNvPr id="4" name="Content Placeholder 3">
                <a:extLst>
                  <a:ext uri="{FF2B5EF4-FFF2-40B4-BE49-F238E27FC236}">
                    <a16:creationId xmlns:a16="http://schemas.microsoft.com/office/drawing/2014/main" id="{761C9D84-B8EC-EF04-D470-2E6F71FAC0FC}"/>
                  </a:ext>
                </a:extLst>
              </p:cNvPr>
              <p:cNvSpPr>
                <a:spLocks noGrp="1" noRot="1" noChangeAspect="1" noMove="1" noResize="1" noEditPoints="1" noAdjustHandles="1" noChangeArrowheads="1" noChangeShapeType="1" noTextEdit="1"/>
              </p:cNvSpPr>
              <p:nvPr>
                <p:ph sz="quarter" idx="11"/>
              </p:nvPr>
            </p:nvSpPr>
            <p:spPr>
              <a:blipFill>
                <a:blip r:embed="rId2"/>
                <a:stretch>
                  <a:fillRect l="-1261" t="-1370"/>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A1283B95-9CD0-FF1B-B81F-799A5ED3216F}"/>
              </a:ext>
            </a:extLst>
          </p:cNvPr>
          <p:cNvPicPr>
            <a:picLocks noChangeAspect="1"/>
          </p:cNvPicPr>
          <p:nvPr/>
        </p:nvPicPr>
        <p:blipFill>
          <a:blip r:embed="rId3"/>
          <a:stretch>
            <a:fillRect/>
          </a:stretch>
        </p:blipFill>
        <p:spPr>
          <a:xfrm>
            <a:off x="348193" y="3009906"/>
            <a:ext cx="3001827" cy="2006527"/>
          </a:xfrm>
          <a:prstGeom prst="rect">
            <a:avLst/>
          </a:prstGeom>
        </p:spPr>
      </p:pic>
      <p:sp>
        <p:nvSpPr>
          <p:cNvPr id="9" name="TextBox 8">
            <a:extLst>
              <a:ext uri="{FF2B5EF4-FFF2-40B4-BE49-F238E27FC236}">
                <a16:creationId xmlns:a16="http://schemas.microsoft.com/office/drawing/2014/main" id="{8038FE77-CBF3-4857-2E9B-E12459BE65F3}"/>
              </a:ext>
            </a:extLst>
          </p:cNvPr>
          <p:cNvSpPr txBox="1"/>
          <p:nvPr/>
        </p:nvSpPr>
        <p:spPr>
          <a:xfrm>
            <a:off x="348193" y="5419635"/>
            <a:ext cx="4359959" cy="923330"/>
          </a:xfrm>
          <a:prstGeom prst="rect">
            <a:avLst/>
          </a:prstGeom>
          <a:noFill/>
        </p:spPr>
        <p:txBody>
          <a:bodyPr wrap="square" rtlCol="0">
            <a:spAutoFit/>
          </a:bodyPr>
          <a:lstStyle/>
          <a:p>
            <a:pPr marL="285750" indent="-285750">
              <a:buFont typeface="Arial" panose="020B0604020202020204" pitchFamily="34" charset="0"/>
              <a:buChar char="•"/>
            </a:pPr>
            <a:r>
              <a:rPr lang="en-US" dirty="0"/>
              <a:t>As with the “hula-hoop” example, water can be used</a:t>
            </a:r>
          </a:p>
          <a:p>
            <a:pPr marL="285750" indent="-285750">
              <a:buFont typeface="Arial" panose="020B0604020202020204" pitchFamily="34" charset="0"/>
              <a:buChar char="•"/>
            </a:pPr>
            <a:r>
              <a:rPr lang="en-US" dirty="0"/>
              <a:t>Good approximation for buoyancy</a:t>
            </a:r>
          </a:p>
        </p:txBody>
      </p:sp>
      <p:pic>
        <p:nvPicPr>
          <p:cNvPr id="10" name="Picture 9">
            <a:extLst>
              <a:ext uri="{FF2B5EF4-FFF2-40B4-BE49-F238E27FC236}">
                <a16:creationId xmlns:a16="http://schemas.microsoft.com/office/drawing/2014/main" id="{E653E032-8CD0-C67D-84C7-41537B37DC9A}"/>
              </a:ext>
            </a:extLst>
          </p:cNvPr>
          <p:cNvPicPr>
            <a:picLocks noChangeAspect="1"/>
          </p:cNvPicPr>
          <p:nvPr/>
        </p:nvPicPr>
        <p:blipFill>
          <a:blip r:embed="rId4"/>
          <a:stretch>
            <a:fillRect/>
          </a:stretch>
        </p:blipFill>
        <p:spPr>
          <a:xfrm>
            <a:off x="4503964" y="2745520"/>
            <a:ext cx="6515100" cy="2260600"/>
          </a:xfrm>
          <a:prstGeom prst="rect">
            <a:avLst/>
          </a:prstGeom>
        </p:spPr>
      </p:pic>
      <p:sp>
        <p:nvSpPr>
          <p:cNvPr id="7" name="TextBox 6">
            <a:extLst>
              <a:ext uri="{FF2B5EF4-FFF2-40B4-BE49-F238E27FC236}">
                <a16:creationId xmlns:a16="http://schemas.microsoft.com/office/drawing/2014/main" id="{549CACB5-F35D-6C19-8229-14B4AFE0426A}"/>
              </a:ext>
            </a:extLst>
          </p:cNvPr>
          <p:cNvSpPr txBox="1"/>
          <p:nvPr/>
        </p:nvSpPr>
        <p:spPr>
          <a:xfrm>
            <a:off x="8698522" y="3376246"/>
            <a:ext cx="0" cy="0"/>
          </a:xfrm>
          <a:prstGeom prst="rect">
            <a:avLst/>
          </a:prstGeom>
        </p:spPr>
        <p:txBody>
          <a:bodyPr vert="horz" wrap="none" lIns="91440" tIns="45720" rIns="91440" bIns="45720" rtlCol="0">
            <a:noAutofit/>
          </a:bodyPr>
          <a:lstStyle/>
          <a:p>
            <a:pPr algn="l"/>
            <a:r>
              <a:rPr lang="en-US" i="1" dirty="0">
                <a:latin typeface="Times New Roman" panose="02020603050405020304" pitchFamily="18" charset="0"/>
                <a:cs typeface="Times New Roman" panose="02020603050405020304" pitchFamily="18" charset="0"/>
              </a:rPr>
              <a:t>m</a:t>
            </a:r>
          </a:p>
        </p:txBody>
      </p:sp>
    </p:spTree>
    <p:extLst>
      <p:ext uri="{BB962C8B-B14F-4D97-AF65-F5344CB8AC3E}">
        <p14:creationId xmlns:p14="http://schemas.microsoft.com/office/powerpoint/2010/main" val="1566973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AB232-0246-52FA-1617-7DDA64961E2C}"/>
              </a:ext>
            </a:extLst>
          </p:cNvPr>
          <p:cNvSpPr>
            <a:spLocks noGrp="1"/>
          </p:cNvSpPr>
          <p:nvPr>
            <p:ph type="title"/>
          </p:nvPr>
        </p:nvSpPr>
        <p:spPr/>
        <p:txBody>
          <a:bodyPr/>
          <a:lstStyle/>
          <a:p>
            <a:r>
              <a:rPr lang="en-US" dirty="0"/>
              <a:t>When Does the </a:t>
            </a:r>
            <a:r>
              <a:rPr lang="en-US" dirty="0" err="1"/>
              <a:t>Boussinesq</a:t>
            </a:r>
            <a:r>
              <a:rPr lang="en-US" dirty="0"/>
              <a:t> Approximation Fail? And Why?</a:t>
            </a:r>
          </a:p>
        </p:txBody>
      </p:sp>
      <p:sp>
        <p:nvSpPr>
          <p:cNvPr id="3" name="Slide Number Placeholder 2">
            <a:extLst>
              <a:ext uri="{FF2B5EF4-FFF2-40B4-BE49-F238E27FC236}">
                <a16:creationId xmlns:a16="http://schemas.microsoft.com/office/drawing/2014/main" id="{72530993-E604-68E3-7BC0-9667CF722ADF}"/>
              </a:ext>
            </a:extLst>
          </p:cNvPr>
          <p:cNvSpPr>
            <a:spLocks noGrp="1"/>
          </p:cNvSpPr>
          <p:nvPr>
            <p:ph type="sldNum" sz="quarter" idx="10"/>
          </p:nvPr>
        </p:nvSpPr>
        <p:spPr/>
        <p:txBody>
          <a:bodyPr/>
          <a:lstStyle/>
          <a:p>
            <a:fld id="{4FAB73BC-B049-4115-A692-8D63A059BFB8}" type="slidenum">
              <a:rPr lang="en-US" smtClean="0"/>
              <a:pPr/>
              <a:t>9</a:t>
            </a:fld>
            <a:endParaRPr lang="en-US"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3FF9E538-0AC2-8F4A-73A2-09C271D70600}"/>
                  </a:ext>
                </a:extLst>
              </p:cNvPr>
              <p:cNvSpPr>
                <a:spLocks noGrp="1"/>
              </p:cNvSpPr>
              <p:nvPr>
                <p:ph sz="quarter" idx="11"/>
              </p:nvPr>
            </p:nvSpPr>
            <p:spPr>
              <a:xfrm>
                <a:off x="647700" y="1409700"/>
                <a:ext cx="5659315" cy="5286944"/>
              </a:xfrm>
            </p:spPr>
            <p:txBody>
              <a:bodyPr/>
              <a:lstStyle/>
              <a:p>
                <a:pPr marL="342900" indent="-342900">
                  <a:buFont typeface="Arial" panose="020B0604020202020204" pitchFamily="34" charset="0"/>
                  <a:buChar char="•"/>
                </a:pPr>
                <a:r>
                  <a:rPr lang="en-US" dirty="0"/>
                  <a:t>Fails for </a:t>
                </a: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Δ</m:t>
                        </m:r>
                        <m:r>
                          <a:rPr lang="en-US" i="1" smtClean="0">
                            <a:latin typeface="Cambria Math" panose="02040503050406030204" pitchFamily="18" charset="0"/>
                            <a:ea typeface="Cambria Math" panose="02040503050406030204" pitchFamily="18" charset="0"/>
                          </a:rPr>
                          <m:t>𝜌</m:t>
                        </m:r>
                      </m:num>
                      <m:den>
                        <m:r>
                          <a:rPr lang="en-US" b="0" i="1" smtClean="0">
                            <a:latin typeface="Cambria Math" panose="02040503050406030204" pitchFamily="18" charset="0"/>
                            <a:ea typeface="Cambria Math" panose="02040503050406030204" pitchFamily="18" charset="0"/>
                          </a:rPr>
                          <m:t>𝜌</m:t>
                        </m:r>
                      </m:den>
                    </m:f>
                    <m:r>
                      <a:rPr lang="en-US" b="0" i="1" smtClean="0">
                        <a:latin typeface="Cambria Math" panose="02040503050406030204" pitchFamily="18" charset="0"/>
                        <a:ea typeface="Cambria Math" panose="02040503050406030204" pitchFamily="18" charset="0"/>
                      </a:rPr>
                      <m:t>~1</m:t>
                    </m:r>
                  </m:oMath>
                </a14:m>
                <a:endParaRPr lang="en-US" b="0" dirty="0">
                  <a:ea typeface="Cambria Math" panose="02040503050406030204" pitchFamily="18" charset="0"/>
                </a:endParaRPr>
              </a:p>
              <a:p>
                <a:pPr marL="342900" indent="-342900">
                  <a:buFont typeface="Arial" panose="020B0604020202020204" pitchFamily="34" charset="0"/>
                  <a:buChar char="•"/>
                </a:pPr>
                <a:r>
                  <a:rPr lang="en-US" dirty="0"/>
                  <a:t>Valid for low Atwood numbers,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i="1" smtClean="0">
                        <a:latin typeface="Cambria Math" panose="02040503050406030204" pitchFamily="18" charset="0"/>
                      </a:rPr>
                      <m:t>=</m:t>
                    </m:r>
                    <m:f>
                      <m:fPr>
                        <m:type m:val="skw"/>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𝑎</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𝑏</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𝜌</m:t>
                            </m:r>
                          </m:e>
                          <m:sub>
                            <m:r>
                              <a:rPr lang="en-US" i="1">
                                <a:latin typeface="Cambria Math" panose="02040503050406030204" pitchFamily="18" charset="0"/>
                              </a:rPr>
                              <m:t>𝑎</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𝜌</m:t>
                            </m:r>
                          </m:e>
                          <m:sub>
                            <m:r>
                              <a:rPr lang="en-US" i="1">
                                <a:latin typeface="Cambria Math" panose="02040503050406030204" pitchFamily="18" charset="0"/>
                                <a:ea typeface="Cambria Math" panose="02040503050406030204" pitchFamily="18" charset="0"/>
                              </a:rPr>
                              <m:t>𝑏</m:t>
                            </m:r>
                          </m:sub>
                        </m:sSub>
                      </m:den>
                    </m:f>
                  </m:oMath>
                </a14:m>
                <a:r>
                  <a:rPr lang="en-US" dirty="0"/>
                  <a:t> (for helium/air, A</a:t>
                </a:r>
                <a:r>
                  <a:rPr lang="en-US" baseline="-25000" dirty="0"/>
                  <a:t>t</a:t>
                </a:r>
                <a:r>
                  <a:rPr lang="en-US" dirty="0"/>
                  <a:t> ~ 0.75)</a:t>
                </a:r>
              </a:p>
              <a:p>
                <a:endParaRPr lang="en-US" dirty="0"/>
              </a:p>
              <a:p>
                <a:r>
                  <a:rPr lang="en-US" dirty="0"/>
                  <a:t>Baroclinic Torque: misaligned density and pressure gradients:</a:t>
                </a:r>
              </a:p>
              <a:p>
                <a:endParaRPr lang="en-US" dirty="0"/>
              </a:p>
              <a:p>
                <a:endParaRPr lang="en-US" dirty="0"/>
              </a:p>
              <a:p>
                <a:endParaRPr lang="en-US" dirty="0"/>
              </a:p>
              <a:p>
                <a:pPr marL="342900" indent="-342900">
                  <a:buFont typeface="Arial" panose="020B0604020202020204" pitchFamily="34" charset="0"/>
                  <a:buChar char="•"/>
                </a:pPr>
                <a:r>
                  <a:rPr lang="en-US" dirty="0"/>
                  <a:t>This term is found by taking the cross product of the momentum equation to derive the vorticity transport equation</a:t>
                </a:r>
              </a:p>
            </p:txBody>
          </p:sp>
        </mc:Choice>
        <mc:Fallback>
          <p:sp>
            <p:nvSpPr>
              <p:cNvPr id="4" name="Content Placeholder 3">
                <a:extLst>
                  <a:ext uri="{FF2B5EF4-FFF2-40B4-BE49-F238E27FC236}">
                    <a16:creationId xmlns:a16="http://schemas.microsoft.com/office/drawing/2014/main" id="{3FF9E538-0AC2-8F4A-73A2-09C271D70600}"/>
                  </a:ext>
                </a:extLst>
              </p:cNvPr>
              <p:cNvSpPr>
                <a:spLocks noGrp="1" noRot="1" noChangeAspect="1" noMove="1" noResize="1" noEditPoints="1" noAdjustHandles="1" noChangeArrowheads="1" noChangeShapeType="1" noTextEdit="1"/>
              </p:cNvSpPr>
              <p:nvPr>
                <p:ph sz="quarter" idx="11"/>
              </p:nvPr>
            </p:nvSpPr>
            <p:spPr>
              <a:xfrm>
                <a:off x="647700" y="1409700"/>
                <a:ext cx="5659315" cy="5286944"/>
              </a:xfrm>
              <a:blipFill>
                <a:blip r:embed="rId2"/>
                <a:stretch>
                  <a:fillRect l="-2685"/>
                </a:stretch>
              </a:blipFill>
            </p:spPr>
            <p:txBody>
              <a:bodyPr/>
              <a:lstStyle/>
              <a:p>
                <a:r>
                  <a:rPr lang="en-US">
                    <a:noFill/>
                  </a:rPr>
                  <a:t> </a:t>
                </a:r>
              </a:p>
            </p:txBody>
          </p:sp>
        </mc:Fallback>
      </mc:AlternateContent>
      <p:pic>
        <p:nvPicPr>
          <p:cNvPr id="5" name="Picture 4" descr="FLAME">
            <a:extLst>
              <a:ext uri="{FF2B5EF4-FFF2-40B4-BE49-F238E27FC236}">
                <a16:creationId xmlns:a16="http://schemas.microsoft.com/office/drawing/2014/main" id="{F551D657-3DAA-5800-94F1-343F3E776C63}"/>
              </a:ext>
            </a:extLst>
          </p:cNvPr>
          <p:cNvPicPr>
            <a:picLocks noChangeAspect="1" noChangeArrowheads="1"/>
          </p:cNvPicPr>
          <p:nvPr/>
        </p:nvPicPr>
        <p:blipFill>
          <a:blip r:embed="rId3"/>
          <a:srcRect/>
          <a:stretch>
            <a:fillRect/>
          </a:stretch>
        </p:blipFill>
        <p:spPr bwMode="auto">
          <a:xfrm>
            <a:off x="6494585" y="1606744"/>
            <a:ext cx="4243754" cy="4243754"/>
          </a:xfrm>
          <a:prstGeom prst="rect">
            <a:avLst/>
          </a:prstGeom>
          <a:noFill/>
          <a:ln w="9525">
            <a:noFill/>
            <a:miter lim="800000"/>
            <a:headEnd/>
            <a:tailEnd/>
          </a:ln>
        </p:spPr>
      </p:pic>
      <p:pic>
        <p:nvPicPr>
          <p:cNvPr id="8" name="Picture 7">
            <a:extLst>
              <a:ext uri="{FF2B5EF4-FFF2-40B4-BE49-F238E27FC236}">
                <a16:creationId xmlns:a16="http://schemas.microsoft.com/office/drawing/2014/main" id="{EEF59AED-C7F1-E7C0-D331-1E9F89D2A688}"/>
              </a:ext>
            </a:extLst>
          </p:cNvPr>
          <p:cNvPicPr>
            <a:picLocks noChangeAspect="1"/>
          </p:cNvPicPr>
          <p:nvPr/>
        </p:nvPicPr>
        <p:blipFill>
          <a:blip r:embed="rId4"/>
          <a:stretch>
            <a:fillRect/>
          </a:stretch>
        </p:blipFill>
        <p:spPr>
          <a:xfrm>
            <a:off x="2537070" y="4053172"/>
            <a:ext cx="1092200" cy="647700"/>
          </a:xfrm>
          <a:prstGeom prst="rect">
            <a:avLst/>
          </a:prstGeom>
        </p:spPr>
      </p:pic>
    </p:spTree>
    <p:extLst>
      <p:ext uri="{BB962C8B-B14F-4D97-AF65-F5344CB8AC3E}">
        <p14:creationId xmlns:p14="http://schemas.microsoft.com/office/powerpoint/2010/main" val="2995825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11855</TotalTime>
  <Words>1129</Words>
  <Application>Microsoft Macintosh PowerPoint</Application>
  <PresentationFormat>Widescreen</PresentationFormat>
  <Paragraphs>202</Paragraphs>
  <Slides>17</Slides>
  <Notes>1</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17</vt:i4>
      </vt:variant>
    </vt:vector>
  </HeadingPairs>
  <TitlesOfParts>
    <vt:vector size="28" baseType="lpstr">
      <vt:lpstr>Open Sans</vt:lpstr>
      <vt:lpstr>Wingdings</vt:lpstr>
      <vt:lpstr>Courier New</vt:lpstr>
      <vt:lpstr>Symbol</vt:lpstr>
      <vt:lpstr>Arial</vt:lpstr>
      <vt:lpstr>Times New Roman</vt:lpstr>
      <vt:lpstr>Cambria Math</vt:lpstr>
      <vt:lpstr>Calibri</vt:lpstr>
      <vt:lpstr>Open Sans bold</vt:lpstr>
      <vt:lpstr>Sandia Angles</vt:lpstr>
      <vt:lpstr>Equation</vt:lpstr>
      <vt:lpstr>ME469: Variable Density/Property</vt:lpstr>
      <vt:lpstr>What is a Variable-Density/Variable-Property Flow?</vt:lpstr>
      <vt:lpstr>Example: Heated Jet</vt:lpstr>
      <vt:lpstr>Example: Heated Jet, Dive on Unity Lewis Number</vt:lpstr>
      <vt:lpstr>Example: Heated Jet, Dive on Unity Lewis Number</vt:lpstr>
      <vt:lpstr>Example: Helium Plume</vt:lpstr>
      <vt:lpstr>Intermediate Assumption: Boussinesq Approximation</vt:lpstr>
      <vt:lpstr>Intermediate Assumption: Boussinesq Approximation</vt:lpstr>
      <vt:lpstr>When Does the Boussinesq Approximation Fail? And Why?</vt:lpstr>
      <vt:lpstr>When Does the Boussinesq Approximation Fail?</vt:lpstr>
      <vt:lpstr>When Does the Boussinesq Approximation Fail?</vt:lpstr>
      <vt:lpstr>Ramifications: More Equations to Solve/Couple</vt:lpstr>
      <vt:lpstr>Pressure Projection For Variable Density</vt:lpstr>
      <vt:lpstr>Pressure Projection For Variable Density</vt:lpstr>
      <vt:lpstr>Special Ordering</vt:lpstr>
      <vt:lpstr>Other Ramifications: Properties to Interpolate to Integration Points</vt:lpstr>
      <vt:lpstr>Final Points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658</cp:revision>
  <cp:lastPrinted>2022-11-15T19:00:23Z</cp:lastPrinted>
  <dcterms:created xsi:type="dcterms:W3CDTF">2018-07-21T13:25:45Z</dcterms:created>
  <dcterms:modified xsi:type="dcterms:W3CDTF">2024-05-17T15:23:30Z</dcterms:modified>
</cp:coreProperties>
</file>